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79" r:id="rId5"/>
    <p:sldId id="276" r:id="rId6"/>
    <p:sldId id="281" r:id="rId7"/>
    <p:sldId id="278" r:id="rId8"/>
    <p:sldId id="280" r:id="rId9"/>
    <p:sldId id="259" r:id="rId10"/>
    <p:sldId id="260" r:id="rId11"/>
    <p:sldId id="288" r:id="rId12"/>
    <p:sldId id="283" r:id="rId13"/>
    <p:sldId id="303" r:id="rId14"/>
    <p:sldId id="293" r:id="rId15"/>
    <p:sldId id="284" r:id="rId16"/>
    <p:sldId id="304" r:id="rId17"/>
    <p:sldId id="305" r:id="rId18"/>
    <p:sldId id="286" r:id="rId19"/>
    <p:sldId id="300" r:id="rId20"/>
    <p:sldId id="295" r:id="rId21"/>
    <p:sldId id="296" r:id="rId22"/>
    <p:sldId id="297" r:id="rId23"/>
    <p:sldId id="307" r:id="rId24"/>
    <p:sldId id="291" r:id="rId25"/>
    <p:sldId id="298" r:id="rId26"/>
    <p:sldId id="299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uski" initials="t" lastIdx="1" clrIdx="0">
    <p:extLst>
      <p:ext uri="{19B8F6BF-5375-455C-9EA6-DF929625EA0E}">
        <p15:presenceInfo xmlns:p15="http://schemas.microsoft.com/office/powerpoint/2012/main" xmlns="" userId="tru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EC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7003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737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188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4312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8274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0209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5923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732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2527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931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505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7160-989E-44F4-9B68-A789F85AD72E}" type="datetimeFigureOut">
              <a:rPr lang="pl-PL" smtClean="0"/>
              <a:pPr/>
              <a:t>2015-09-24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8D06-6211-495C-AA60-3964F05466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7321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05469"/>
            <a:ext cx="9144000" cy="2990013"/>
          </a:xfrm>
          <a:ln w="28575">
            <a:solidFill>
              <a:srgbClr val="00B050"/>
            </a:solidFill>
            <a:prstDash val="dashDot"/>
          </a:ln>
          <a:effectLst>
            <a:softEdge rad="3175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/>
            </a:r>
            <a:br>
              <a:rPr lang="pl-PL" sz="3600" dirty="0" smtClean="0">
                <a:latin typeface="Cambria" panose="02040503050406030204" pitchFamily="18" charset="0"/>
              </a:rPr>
            </a:br>
            <a:r>
              <a:rPr lang="pl-PL" sz="3600" dirty="0">
                <a:latin typeface="Cambria" panose="02040503050406030204" pitchFamily="18" charset="0"/>
              </a:rPr>
              <a:t/>
            </a:r>
            <a:br>
              <a:rPr lang="pl-PL" sz="3600" dirty="0">
                <a:latin typeface="Cambria" panose="02040503050406030204" pitchFamily="18" charset="0"/>
              </a:rPr>
            </a:br>
            <a:r>
              <a:rPr lang="pl-PL" sz="3600" dirty="0" smtClean="0">
                <a:latin typeface="Cambria" panose="02040503050406030204" pitchFamily="18" charset="0"/>
              </a:rPr>
              <a:t/>
            </a:r>
            <a:br>
              <a:rPr lang="pl-PL" sz="3600" dirty="0" smtClean="0">
                <a:latin typeface="Cambria" panose="02040503050406030204" pitchFamily="18" charset="0"/>
              </a:rPr>
            </a:br>
            <a:r>
              <a:rPr lang="pl-PL" sz="3600" dirty="0">
                <a:latin typeface="Cambria" panose="02040503050406030204" pitchFamily="18" charset="0"/>
              </a:rPr>
              <a:t/>
            </a:r>
            <a:br>
              <a:rPr lang="pl-PL" sz="3600" dirty="0">
                <a:latin typeface="Cambria" panose="02040503050406030204" pitchFamily="18" charset="0"/>
              </a:rPr>
            </a:br>
            <a:r>
              <a:rPr lang="pl-PL" sz="3600" dirty="0" smtClean="0">
                <a:latin typeface="Cambria" panose="02040503050406030204" pitchFamily="18" charset="0"/>
              </a:rPr>
              <a:t/>
            </a:r>
            <a:br>
              <a:rPr lang="pl-PL" sz="3600" dirty="0" smtClean="0">
                <a:latin typeface="Cambria" panose="02040503050406030204" pitchFamily="18" charset="0"/>
              </a:rPr>
            </a:br>
            <a:r>
              <a:rPr lang="pl-PL" sz="3600" dirty="0" smtClean="0">
                <a:latin typeface="Cambria" panose="02040503050406030204" pitchFamily="18" charset="0"/>
              </a:rPr>
              <a:t/>
            </a:r>
            <a:br>
              <a:rPr lang="pl-PL" sz="3600" dirty="0" smtClean="0">
                <a:latin typeface="Cambria" panose="02040503050406030204" pitchFamily="18" charset="0"/>
              </a:rPr>
            </a:br>
            <a:r>
              <a:rPr lang="pl-PL" sz="3600" dirty="0">
                <a:latin typeface="Cambria" panose="02040503050406030204" pitchFamily="18" charset="0"/>
              </a:rPr>
              <a:t/>
            </a:r>
            <a:br>
              <a:rPr lang="pl-PL" sz="3600" dirty="0">
                <a:latin typeface="Cambria" panose="02040503050406030204" pitchFamily="18" charset="0"/>
              </a:rPr>
            </a:br>
            <a:r>
              <a:rPr lang="pl-PL" sz="4000" dirty="0" smtClean="0">
                <a:latin typeface="Cambria" panose="02040503050406030204" pitchFamily="18" charset="0"/>
              </a:rPr>
              <a:t>Odzwierciedlenie </a:t>
            </a:r>
            <a:r>
              <a:rPr lang="pl-PL" sz="4000" dirty="0">
                <a:latin typeface="Cambria" panose="02040503050406030204" pitchFamily="18" charset="0"/>
              </a:rPr>
              <a:t>wartości w planach życiowych młodzieży gimnazjalnej z terenów wiejskich Wielkopolski</a:t>
            </a:r>
            <a:br>
              <a:rPr lang="pl-PL" sz="4000" dirty="0">
                <a:latin typeface="Cambria" panose="02040503050406030204" pitchFamily="18" charset="0"/>
              </a:rPr>
            </a:br>
            <a:r>
              <a:rPr lang="pl-PL" sz="4000" dirty="0" smtClean="0">
                <a:latin typeface="Cambria" panose="02040503050406030204" pitchFamily="18" charset="0"/>
              </a:rPr>
              <a:t/>
            </a:r>
            <a:br>
              <a:rPr lang="pl-PL" sz="4000" dirty="0" smtClean="0">
                <a:latin typeface="Cambria" panose="02040503050406030204" pitchFamily="18" charset="0"/>
              </a:rPr>
            </a:br>
            <a:r>
              <a:rPr lang="pl-PL" sz="1800" dirty="0" smtClean="0">
                <a:latin typeface="Cambria" panose="02040503050406030204" pitchFamily="18" charset="0"/>
              </a:rPr>
              <a:t>Referat </a:t>
            </a:r>
            <a:r>
              <a:rPr lang="pl-PL" sz="1800" dirty="0">
                <a:latin typeface="Cambria" panose="02040503050406030204" pitchFamily="18" charset="0"/>
              </a:rPr>
              <a:t>został wygłoszony na konferencji Wartości i sens życia, zorganizowaną przez Uniwersytet SWPS, Wydział Zamiejscowy w Poznaniu, w dn.21-22.09.2015 r. </a:t>
            </a:r>
            <a:r>
              <a:rPr lang="pl-PL" sz="4000" dirty="0">
                <a:latin typeface="Cambria" panose="02040503050406030204" pitchFamily="18" charset="0"/>
              </a:rPr>
              <a:t/>
            </a:r>
            <a:br>
              <a:rPr lang="pl-PL" sz="4000" dirty="0">
                <a:latin typeface="Cambria" panose="02040503050406030204" pitchFamily="18" charset="0"/>
              </a:rPr>
            </a:br>
            <a:endParaRPr lang="pl-PL" sz="4000" dirty="0">
              <a:latin typeface="Cambria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520485"/>
            <a:ext cx="9144000" cy="1339401"/>
          </a:xfrm>
        </p:spPr>
        <p:txBody>
          <a:bodyPr>
            <a:noAutofit/>
          </a:bodyPr>
          <a:lstStyle/>
          <a:p>
            <a:pPr algn="r"/>
            <a:r>
              <a:rPr lang="pl-PL" sz="1600" dirty="0" smtClean="0">
                <a:latin typeface="Cambria" panose="02040503050406030204" pitchFamily="18" charset="0"/>
              </a:rPr>
              <a:t>dr Anita Basińska, Katedra Wzornictwa, Uniwersytet SWPS</a:t>
            </a:r>
          </a:p>
          <a:p>
            <a:pPr algn="r"/>
            <a:r>
              <a:rPr lang="pl-PL" sz="1600" dirty="0">
                <a:latin typeface="Cambria" panose="02040503050406030204" pitchFamily="18" charset="0"/>
              </a:rPr>
              <a:t>d</a:t>
            </a:r>
            <a:r>
              <a:rPr lang="pl-PL" sz="1600" dirty="0" smtClean="0">
                <a:latin typeface="Cambria" panose="02040503050406030204" pitchFamily="18" charset="0"/>
              </a:rPr>
              <a:t>r Agnieszka </a:t>
            </a:r>
            <a:r>
              <a:rPr lang="pl-PL" sz="1600" dirty="0" err="1" smtClean="0">
                <a:latin typeface="Cambria" panose="02040503050406030204" pitchFamily="18" charset="0"/>
              </a:rPr>
              <a:t>Jeran</a:t>
            </a:r>
            <a:r>
              <a:rPr lang="pl-PL" sz="1600" dirty="0" smtClean="0">
                <a:latin typeface="Cambria" panose="02040503050406030204" pitchFamily="18" charset="0"/>
              </a:rPr>
              <a:t>, Instytut Socjologii, UAM</a:t>
            </a:r>
            <a:endParaRPr lang="pl-PL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6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Cambria" panose="02040503050406030204" pitchFamily="18" charset="0"/>
              </a:rPr>
              <a:t>Pojawiają się w kategorii za 5 i/lub 10 lat.</a:t>
            </a:r>
          </a:p>
          <a:p>
            <a:r>
              <a:rPr lang="pl-PL" dirty="0" smtClean="0">
                <a:latin typeface="Cambria" panose="02040503050406030204" pitchFamily="18" charset="0"/>
              </a:rPr>
              <a:t>Od konkretnych: wskazanie zawodu, profilu szkoły, kierunku studiów po </a:t>
            </a:r>
            <a:r>
              <a:rPr lang="pl-PL" dirty="0" err="1" smtClean="0">
                <a:latin typeface="Cambria" panose="02040503050406030204" pitchFamily="18" charset="0"/>
              </a:rPr>
              <a:t>po</a:t>
            </a:r>
            <a:r>
              <a:rPr lang="pl-PL" dirty="0" smtClean="0">
                <a:latin typeface="Cambria" panose="02040503050406030204" pitchFamily="18" charset="0"/>
              </a:rPr>
              <a:t> prostu określenia „kontynuacja nauki”, „wybór zawodu”, „wybór szkoły”</a:t>
            </a:r>
          </a:p>
          <a:p>
            <a:r>
              <a:rPr lang="pl-PL" dirty="0" smtClean="0">
                <a:latin typeface="Cambria" panose="02040503050406030204" pitchFamily="18" charset="0"/>
              </a:rPr>
              <a:t>Dla 40</a:t>
            </a:r>
            <a:r>
              <a:rPr lang="pl-PL" dirty="0">
                <a:latin typeface="Cambria" panose="02040503050406030204" pitchFamily="18" charset="0"/>
              </a:rPr>
              <a:t>% uczniów (87 wskazań na 218 odpowiedzi) można w perspektywie 5 lat rozpoznać plany związane z konkretnym zawodem </a:t>
            </a:r>
            <a:endParaRPr lang="pl-PL" dirty="0" smtClean="0">
              <a:latin typeface="Cambria" panose="02040503050406030204" pitchFamily="18" charset="0"/>
            </a:endParaRPr>
          </a:p>
          <a:p>
            <a:endParaRPr lang="pl-PL" dirty="0">
              <a:latin typeface="Cambria" panose="02040503050406030204" pitchFamily="18" charset="0"/>
            </a:endParaRPr>
          </a:p>
          <a:p>
            <a:endParaRPr lang="pl-PL" dirty="0" smtClean="0">
              <a:latin typeface="Cambria" panose="02040503050406030204" pitchFamily="18" charset="0"/>
            </a:endParaRPr>
          </a:p>
          <a:p>
            <a:endParaRPr lang="pl-PL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9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900" dirty="0" smtClean="0">
                <a:latin typeface="Cambria" panose="02040503050406030204" pitchFamily="18" charset="0"/>
              </a:rPr>
              <a:t>							                                                                        Źródło rysunków http</a:t>
            </a:r>
            <a:r>
              <a:rPr lang="pl-PL" sz="900" dirty="0">
                <a:latin typeface="Cambria" panose="02040503050406030204" pitchFamily="18" charset="0"/>
              </a:rPr>
              <a:t>://pl.photaki.com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50006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pracy </a:t>
            </a:r>
          </a:p>
        </p:txBody>
      </p:sp>
      <p:pic>
        <p:nvPicPr>
          <p:cNvPr id="1026" name="Picture 2" descr="https://encrypted-tbn2.gstatic.com/images?q=tbn:ANd9GcRTlnvF6Ebjo-OpPLQHDQqqg4IdliWk-0lXHQX2K4utKeAI-AEAMhCP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47032" y="4160063"/>
            <a:ext cx="1798749" cy="149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51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6195985"/>
              </p:ext>
            </p:extLst>
          </p:nvPr>
        </p:nvGraphicFramePr>
        <p:xfrm>
          <a:off x="656823" y="407333"/>
          <a:ext cx="9607639" cy="64495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08377"/>
                <a:gridCol w="3899262"/>
              </a:tblGrid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fryzjer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informatyka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gastronomia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weterynarz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mechanik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rolnik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budowlaniec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ekonomista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elektromechanik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elektryk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mechanik </a:t>
                      </a:r>
                      <a:r>
                        <a:rPr lang="pl-PL" sz="1600" dirty="0">
                          <a:effectLst/>
                        </a:rPr>
                        <a:t>rolniczy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mechanik </a:t>
                      </a:r>
                      <a:r>
                        <a:rPr lang="pl-PL" sz="1600" dirty="0">
                          <a:effectLst/>
                        </a:rPr>
                        <a:t>samochodowy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murarz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operator </a:t>
                      </a:r>
                      <a:r>
                        <a:rPr lang="pl-PL" sz="1600" dirty="0">
                          <a:effectLst/>
                        </a:rPr>
                        <a:t>obrabiarek skrawających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żołnierz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bankowość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kosmetyka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pedagogika, przedszkolanka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14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stolarz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  <a:tr h="971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effectLst/>
                        </a:rPr>
                        <a:t>administracja, architekt, dziennikarz, farmacja,</a:t>
                      </a:r>
                      <a:r>
                        <a:rPr lang="pl-PL" sz="1600" baseline="0" dirty="0" smtClean="0">
                          <a:effectLst/>
                        </a:rPr>
                        <a:t> fotograf, kierowca tirów, piłkarz, prawo, poligrafia, </a:t>
                      </a:r>
                      <a:r>
                        <a:rPr lang="pl-PL" sz="1600" dirty="0" smtClean="0">
                          <a:effectLst/>
                        </a:rPr>
                        <a:t>technik maszyn i energetyki odnawialnej</a:t>
                      </a:r>
                      <a:endParaRPr lang="pl-PL" sz="1600" dirty="0" smtClean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po 1</a:t>
                      </a:r>
                      <a:endParaRPr lang="pl-PL" sz="1600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82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Plany życiowe w obszarze pracy opisane przez kategorie:</a:t>
            </a:r>
          </a:p>
          <a:p>
            <a:r>
              <a:rPr lang="pl-PL" i="1" dirty="0" smtClean="0">
                <a:latin typeface="Cambria" panose="02040503050406030204" pitchFamily="18" charset="0"/>
              </a:rPr>
              <a:t>„dobra praca”</a:t>
            </a:r>
          </a:p>
          <a:p>
            <a:r>
              <a:rPr lang="pl-PL" i="1" dirty="0" smtClean="0">
                <a:latin typeface="Cambria" panose="02040503050406030204" pitchFamily="18" charset="0"/>
              </a:rPr>
              <a:t>„praca zgodna z kompetencjami”</a:t>
            </a:r>
          </a:p>
          <a:p>
            <a:r>
              <a:rPr lang="pl-PL" i="1" dirty="0" smtClean="0">
                <a:latin typeface="Cambria" panose="02040503050406030204" pitchFamily="18" charset="0"/>
              </a:rPr>
              <a:t>„praca w wyuczonym zawodzie”</a:t>
            </a:r>
          </a:p>
          <a:p>
            <a:r>
              <a:rPr lang="pl-PL" i="1" dirty="0" smtClean="0">
                <a:latin typeface="Cambria" panose="02040503050406030204" pitchFamily="18" charset="0"/>
              </a:rPr>
              <a:t>„dobrze płatna praca”</a:t>
            </a:r>
            <a:endParaRPr lang="pl-PL" i="1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pracy </a:t>
            </a:r>
          </a:p>
        </p:txBody>
      </p:sp>
    </p:spTree>
    <p:extLst>
      <p:ext uri="{BB962C8B-B14F-4D97-AF65-F5344CB8AC3E}">
        <p14:creationId xmlns:p14="http://schemas.microsoft.com/office/powerpoint/2010/main" xmlns="" val="170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ambria" panose="02040503050406030204" pitchFamily="18" charset="0"/>
              </a:rPr>
              <a:t>W deklaracjach zauważalny jest także rozwój od pracy u kogoś do pracy na własnym - w perspektywie 15 i 20 lat własne firmy (m. in. studio foto, salony fryzjerskie, firma przewozowa, własna szkoła tańca) </a:t>
            </a:r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pracy </a:t>
            </a:r>
          </a:p>
        </p:txBody>
      </p:sp>
    </p:spTree>
    <p:extLst>
      <p:ext uri="{BB962C8B-B14F-4D97-AF65-F5344CB8AC3E}">
        <p14:creationId xmlns:p14="http://schemas.microsoft.com/office/powerpoint/2010/main" xmlns="" val="19544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Cambria" panose="02040503050406030204" pitchFamily="18" charset="0"/>
              </a:rPr>
              <a:t>W perspektywie 5 lat tylko kilka odpowiedzi odnoszących się do dóbr materialnych: samochód</a:t>
            </a:r>
            <a:r>
              <a:rPr lang="pl-PL" sz="2400" dirty="0">
                <a:latin typeface="Cambria" panose="02040503050406030204" pitchFamily="18" charset="0"/>
              </a:rPr>
              <a:t>, </a:t>
            </a:r>
            <a:r>
              <a:rPr lang="pl-PL" sz="2400" dirty="0" smtClean="0">
                <a:latin typeface="Cambria" panose="02040503050406030204" pitchFamily="18" charset="0"/>
              </a:rPr>
              <a:t>motor. Po 1 badanym: własne studio foto, wybudować dom, własne gospodarstwo</a:t>
            </a:r>
          </a:p>
          <a:p>
            <a:endParaRPr lang="pl-PL" sz="2400" dirty="0" smtClean="0">
              <a:latin typeface="Cambria" panose="02040503050406030204" pitchFamily="18" charset="0"/>
            </a:endParaRPr>
          </a:p>
          <a:p>
            <a:r>
              <a:rPr lang="pl-PL" sz="2400" dirty="0">
                <a:latin typeface="Cambria" panose="02040503050406030204" pitchFamily="18" charset="0"/>
              </a:rPr>
              <a:t>W perspektywie 10 lat główną kategorią jest własne mieszkanie lub własny dom (na obrzeżach miasta, na wsi, nad jeziorem)</a:t>
            </a:r>
          </a:p>
          <a:p>
            <a:endParaRPr lang="pl-PL" sz="2400" dirty="0">
              <a:latin typeface="Cambria" panose="02040503050406030204" pitchFamily="18" charset="0"/>
            </a:endParaRPr>
          </a:p>
          <a:p>
            <a:r>
              <a:rPr lang="pl-PL" sz="2400" dirty="0">
                <a:latin typeface="Cambria" panose="02040503050406030204" pitchFamily="18" charset="0"/>
              </a:rPr>
              <a:t>W perspektywie 15 lat </a:t>
            </a:r>
            <a:r>
              <a:rPr lang="pl-PL" sz="2400" dirty="0" smtClean="0">
                <a:latin typeface="Cambria" panose="02040503050406030204" pitchFamily="18" charset="0"/>
              </a:rPr>
              <a:t>badani chcą posiadać </a:t>
            </a:r>
            <a:r>
              <a:rPr lang="pl-PL" sz="2400" dirty="0">
                <a:latin typeface="Cambria" panose="02040503050406030204" pitchFamily="18" charset="0"/>
              </a:rPr>
              <a:t>własne </a:t>
            </a:r>
            <a:r>
              <a:rPr lang="pl-PL" sz="2400" dirty="0" smtClean="0">
                <a:latin typeface="Cambria" panose="02040503050406030204" pitchFamily="18" charset="0"/>
              </a:rPr>
              <a:t>mieszkanie/dom, </a:t>
            </a:r>
            <a:r>
              <a:rPr lang="pl-PL" sz="2400" dirty="0">
                <a:latin typeface="Cambria" panose="02040503050406030204" pitchFamily="18" charset="0"/>
              </a:rPr>
              <a:t>ale też własne firmy</a:t>
            </a:r>
          </a:p>
          <a:p>
            <a:endParaRPr lang="pl-PL" sz="2400" dirty="0">
              <a:latin typeface="Cambria" panose="02040503050406030204" pitchFamily="18" charset="0"/>
            </a:endParaRPr>
          </a:p>
          <a:p>
            <a:endParaRPr lang="pl-PL" sz="2400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>
                <a:latin typeface="Cambria" panose="02040503050406030204" pitchFamily="18" charset="0"/>
              </a:rPr>
              <a:t>Efekty pracy w opinii gimnazjalistów</a:t>
            </a:r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0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mbria" panose="02040503050406030204" pitchFamily="18" charset="0"/>
              </a:rPr>
              <a:t>W</a:t>
            </a:r>
            <a:r>
              <a:rPr lang="pl-PL" dirty="0" smtClean="0">
                <a:latin typeface="Cambria" panose="02040503050406030204" pitchFamily="18" charset="0"/>
              </a:rPr>
              <a:t> perspektywie 10 lat, często z rozwinięciem za 15 lat konkretyzują </a:t>
            </a:r>
            <a:r>
              <a:rPr lang="pl-PL" dirty="0">
                <a:latin typeface="Cambria" panose="02040503050406030204" pitchFamily="18" charset="0"/>
              </a:rPr>
              <a:t>się plany życia osobistego i relacji z innymi – odnosi się do nich 45% uczniów (100 wskazań w tej perspektywie)</a:t>
            </a:r>
          </a:p>
          <a:p>
            <a:r>
              <a:rPr lang="pl-PL" dirty="0" smtClean="0">
                <a:latin typeface="Cambria" panose="02040503050406030204" pitchFamily="18" charset="0"/>
              </a:rPr>
              <a:t>Najczęściej wg ścieżki: ślub, dzieci (często określona liczba dzieci, czasem płeć) lub związek bez dzieci (5 badanych na 100 przypadków)</a:t>
            </a:r>
          </a:p>
          <a:p>
            <a:endParaRPr lang="pl-PL" dirty="0">
              <a:latin typeface="Cambria" panose="02040503050406030204" pitchFamily="18" charset="0"/>
            </a:endParaRPr>
          </a:p>
          <a:p>
            <a:endParaRPr lang="pl-PL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1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1000" dirty="0" smtClean="0">
                <a:latin typeface="Cambria" panose="02040503050406030204" pitchFamily="18" charset="0"/>
              </a:rPr>
              <a:t>Źródło </a:t>
            </a:r>
            <a:r>
              <a:rPr lang="pl-PL" sz="1000" dirty="0">
                <a:latin typeface="Cambria" panose="02040503050406030204" pitchFamily="18" charset="0"/>
              </a:rPr>
              <a:t>rysunku: http://cuddzieci.blox.pl/2013/08/Jak-spedzilam-wakacje-z-idealnymi-rodzicami-i-czy.html</a:t>
            </a:r>
            <a:endParaRPr lang="pl-PL" sz="1000" dirty="0" smtClean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</a:t>
            </a:r>
            <a:r>
              <a:rPr lang="pl-PL" sz="3600" dirty="0" smtClean="0">
                <a:latin typeface="Cambria" panose="02040503050406030204" pitchFamily="18" charset="0"/>
              </a:rPr>
              <a:t>rodziny </a:t>
            </a:r>
            <a:endParaRPr lang="pl-PL" sz="3600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http://cuddzieci.blox.pl/resource/idealna_rodz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1802" y="4342488"/>
            <a:ext cx="2954788" cy="194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80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Cambria" panose="02040503050406030204" pitchFamily="18" charset="0"/>
              </a:rPr>
              <a:t>W perspektywie  15 lat: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„mieć </a:t>
            </a:r>
            <a:r>
              <a:rPr lang="pl-PL" sz="2400" i="1" dirty="0">
                <a:latin typeface="Cambria" panose="02040503050406030204" pitchFamily="18" charset="0"/>
              </a:rPr>
              <a:t>kochającą żonę i dwójkę </a:t>
            </a:r>
            <a:r>
              <a:rPr lang="pl-PL" sz="2400" i="1" dirty="0" smtClean="0">
                <a:latin typeface="Cambria" panose="02040503050406030204" pitchFamily="18" charset="0"/>
              </a:rPr>
              <a:t>dzieci”</a:t>
            </a:r>
            <a:endParaRPr lang="pl-PL" sz="2400" i="1" dirty="0">
              <a:latin typeface="Cambria" panose="02040503050406030204" pitchFamily="18" charset="0"/>
            </a:endParaRPr>
          </a:p>
          <a:p>
            <a:r>
              <a:rPr lang="pl-PL" sz="2400" i="1" dirty="0" smtClean="0">
                <a:latin typeface="Cambria" panose="02040503050406030204" pitchFamily="18" charset="0"/>
              </a:rPr>
              <a:t>„rodzina </a:t>
            </a:r>
            <a:r>
              <a:rPr lang="pl-PL" sz="2400" i="1" dirty="0">
                <a:latin typeface="Cambria" panose="02040503050406030204" pitchFamily="18" charset="0"/>
              </a:rPr>
              <a:t>(posiadanie dzieci, szczęśliwej rodziny</a:t>
            </a:r>
            <a:r>
              <a:rPr lang="pl-PL" sz="2400" i="1" dirty="0" smtClean="0">
                <a:latin typeface="Cambria" panose="02040503050406030204" pitchFamily="18" charset="0"/>
              </a:rPr>
              <a:t>)”</a:t>
            </a:r>
            <a:endParaRPr lang="pl-PL" sz="2400" i="1" dirty="0">
              <a:latin typeface="Cambria" panose="02040503050406030204" pitchFamily="18" charset="0"/>
            </a:endParaRPr>
          </a:p>
          <a:p>
            <a:r>
              <a:rPr lang="pl-PL" sz="2400" i="1" dirty="0" smtClean="0">
                <a:latin typeface="Cambria" panose="02040503050406030204" pitchFamily="18" charset="0"/>
              </a:rPr>
              <a:t>„rodzina </a:t>
            </a:r>
            <a:r>
              <a:rPr lang="pl-PL" sz="2400" i="1" dirty="0">
                <a:latin typeface="Cambria" panose="02040503050406030204" pitchFamily="18" charset="0"/>
              </a:rPr>
              <a:t>4 osobowa: kochająca żona, dobry </a:t>
            </a:r>
            <a:r>
              <a:rPr lang="pl-PL" sz="2400" i="1" dirty="0" smtClean="0">
                <a:latin typeface="Cambria" panose="02040503050406030204" pitchFamily="18" charset="0"/>
              </a:rPr>
              <a:t>ojciec”</a:t>
            </a:r>
            <a:endParaRPr lang="pl-PL" sz="2400" i="1" dirty="0">
              <a:latin typeface="Cambria" panose="02040503050406030204" pitchFamily="18" charset="0"/>
            </a:endParaRPr>
          </a:p>
          <a:p>
            <a:r>
              <a:rPr lang="pl-PL" sz="2400" i="1" dirty="0" smtClean="0">
                <a:latin typeface="Cambria" panose="02040503050406030204" pitchFamily="18" charset="0"/>
              </a:rPr>
              <a:t>„chciałbym </a:t>
            </a:r>
            <a:r>
              <a:rPr lang="pl-PL" sz="2400" i="1" dirty="0">
                <a:latin typeface="Cambria" panose="02040503050406030204" pitchFamily="18" charset="0"/>
              </a:rPr>
              <a:t>mieć piękną żonę, dzieci, będę dbać o wszystko o żonę i </a:t>
            </a:r>
            <a:r>
              <a:rPr lang="pl-PL" sz="2400" i="1" dirty="0" smtClean="0">
                <a:latin typeface="Cambria" panose="02040503050406030204" pitchFamily="18" charset="0"/>
              </a:rPr>
              <a:t>dzieci”</a:t>
            </a:r>
            <a:endParaRPr lang="pl-PL" sz="2400" i="1" dirty="0">
              <a:latin typeface="Cambria" panose="02040503050406030204" pitchFamily="18" charset="0"/>
            </a:endParaRPr>
          </a:p>
          <a:p>
            <a:endParaRPr lang="pl-PL" sz="2400" dirty="0" smtClean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</a:t>
            </a:r>
            <a:r>
              <a:rPr lang="pl-PL" sz="3600" dirty="0" smtClean="0">
                <a:latin typeface="Cambria" panose="02040503050406030204" pitchFamily="18" charset="0"/>
              </a:rPr>
              <a:t>rodziny </a:t>
            </a:r>
            <a:endParaRPr lang="pl-PL" sz="3600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http://cuddzieci.blox.pl/resource/idealna_rodz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1802" y="4342488"/>
            <a:ext cx="2954788" cy="194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40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Cambria" panose="02040503050406030204" pitchFamily="18" charset="0"/>
              </a:rPr>
              <a:t>W perspektywie 20 lat: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„Mieć </a:t>
            </a:r>
            <a:r>
              <a:rPr lang="pl-PL" sz="2400" i="1" dirty="0">
                <a:latin typeface="Cambria" panose="02040503050406030204" pitchFamily="18" charset="0"/>
              </a:rPr>
              <a:t>szczęśliwą rodzinę, kochającą </a:t>
            </a:r>
            <a:r>
              <a:rPr lang="pl-PL" sz="2400" i="1" dirty="0" smtClean="0">
                <a:latin typeface="Cambria" panose="02040503050406030204" pitchFamily="18" charset="0"/>
              </a:rPr>
              <a:t>żonę”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„Być kochającą żoną</a:t>
            </a:r>
            <a:r>
              <a:rPr lang="pl-PL" sz="2400" i="1" dirty="0">
                <a:latin typeface="Cambria" panose="02040503050406030204" pitchFamily="18" charset="0"/>
              </a:rPr>
              <a:t>, pomagać </a:t>
            </a:r>
            <a:r>
              <a:rPr lang="pl-PL" sz="2400" i="1" dirty="0" smtClean="0">
                <a:latin typeface="Cambria" panose="02040503050406030204" pitchFamily="18" charset="0"/>
              </a:rPr>
              <a:t>wszystkim”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 „Długie </a:t>
            </a:r>
            <a:r>
              <a:rPr lang="pl-PL" sz="2400" i="1" dirty="0">
                <a:latin typeface="Cambria" panose="02040503050406030204" pitchFamily="18" charset="0"/>
              </a:rPr>
              <a:t>i spokojne </a:t>
            </a:r>
            <a:r>
              <a:rPr lang="pl-PL" sz="2400" i="1" dirty="0" smtClean="0">
                <a:latin typeface="Cambria" panose="02040503050406030204" pitchFamily="18" charset="0"/>
              </a:rPr>
              <a:t>życie”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„spokojne </a:t>
            </a:r>
            <a:r>
              <a:rPr lang="pl-PL" sz="2400" i="1" dirty="0">
                <a:latin typeface="Cambria" panose="02040503050406030204" pitchFamily="18" charset="0"/>
              </a:rPr>
              <a:t>życie u boku męża, bycie dobrą mamą, dobrym człowiekiem, opieka nad </a:t>
            </a:r>
            <a:r>
              <a:rPr lang="pl-PL" sz="2400" i="1" dirty="0" smtClean="0">
                <a:latin typeface="Cambria" panose="02040503050406030204" pitchFamily="18" charset="0"/>
              </a:rPr>
              <a:t>rodziną”, 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„Ułożone życie”</a:t>
            </a:r>
          </a:p>
          <a:p>
            <a:r>
              <a:rPr lang="pl-PL" sz="2400" dirty="0" smtClean="0">
                <a:latin typeface="Cambria" panose="02040503050406030204" pitchFamily="18" charset="0"/>
              </a:rPr>
              <a:t>„</a:t>
            </a:r>
            <a:r>
              <a:rPr lang="pl-PL" sz="2400" i="1" dirty="0" smtClean="0">
                <a:latin typeface="Cambria" panose="02040503050406030204" pitchFamily="18" charset="0"/>
              </a:rPr>
              <a:t>Będę </a:t>
            </a:r>
            <a:r>
              <a:rPr lang="pl-PL" sz="2400" i="1" dirty="0">
                <a:latin typeface="Cambria" panose="02040503050406030204" pitchFamily="18" charset="0"/>
              </a:rPr>
              <a:t>wiódł </a:t>
            </a:r>
            <a:r>
              <a:rPr lang="pl-PL" sz="2400" i="1" dirty="0" smtClean="0">
                <a:latin typeface="Cambria" panose="02040503050406030204" pitchFamily="18" charset="0"/>
              </a:rPr>
              <a:t>szczęśliwe </a:t>
            </a:r>
            <a:r>
              <a:rPr lang="pl-PL" sz="2400" i="1" dirty="0">
                <a:latin typeface="Cambria" panose="02040503050406030204" pitchFamily="18" charset="0"/>
              </a:rPr>
              <a:t>życie z rodziną, będę </a:t>
            </a:r>
            <a:r>
              <a:rPr lang="pl-PL" sz="2400" i="1" dirty="0" smtClean="0">
                <a:latin typeface="Cambria" panose="02040503050406030204" pitchFamily="18" charset="0"/>
              </a:rPr>
              <a:t>wychowywał dzieci”</a:t>
            </a:r>
          </a:p>
          <a:p>
            <a:r>
              <a:rPr lang="pl-PL" sz="2400" i="1" dirty="0" smtClean="0">
                <a:latin typeface="Cambria" panose="02040503050406030204" pitchFamily="18" charset="0"/>
              </a:rPr>
              <a:t>„być szczęśliwym</a:t>
            </a:r>
            <a:r>
              <a:rPr lang="pl-PL" sz="2400" i="1" dirty="0">
                <a:latin typeface="Cambria" panose="02040503050406030204" pitchFamily="18" charset="0"/>
              </a:rPr>
              <a:t>, cieszyć się szczęściem moich </a:t>
            </a:r>
            <a:r>
              <a:rPr lang="pl-PL" sz="2400" i="1" dirty="0" smtClean="0">
                <a:latin typeface="Cambria" panose="02040503050406030204" pitchFamily="18" charset="0"/>
              </a:rPr>
              <a:t>dzieci”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</a:t>
            </a:r>
            <a:r>
              <a:rPr lang="pl-PL" sz="3600" dirty="0" smtClean="0">
                <a:latin typeface="Cambria" panose="02040503050406030204" pitchFamily="18" charset="0"/>
              </a:rPr>
              <a:t>rodziny </a:t>
            </a:r>
            <a:endParaRPr lang="pl-PL" sz="3600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http://cuddzieci.blox.pl/resource/idealna_rodz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7212" y="4791715"/>
            <a:ext cx="2954788" cy="194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55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Cambria" panose="02040503050406030204" pitchFamily="18" charset="0"/>
              </a:rPr>
              <a:t>Plany te pojawiają w kilku wypowiedziach w perspektywie 5 lat i związane są z rozwijaniem hobby</a:t>
            </a:r>
          </a:p>
          <a:p>
            <a:r>
              <a:rPr lang="pl-PL" sz="2400" dirty="0" smtClean="0">
                <a:latin typeface="Cambria" panose="02040503050406030204" pitchFamily="18" charset="0"/>
              </a:rPr>
              <a:t>Dopiero w kategorii za 15 lat pojawiają się plany o różnym stopniu konkretności </a:t>
            </a:r>
            <a:r>
              <a:rPr lang="pl-PL" sz="2400" dirty="0">
                <a:latin typeface="Cambria" panose="02040503050406030204" pitchFamily="18" charset="0"/>
              </a:rPr>
              <a:t>(</a:t>
            </a:r>
            <a:r>
              <a:rPr lang="pl-PL" sz="2400" dirty="0" smtClean="0">
                <a:latin typeface="Cambria" panose="02040503050406030204" pitchFamily="18" charset="0"/>
              </a:rPr>
              <a:t>47 wypowiedzi):</a:t>
            </a:r>
          </a:p>
          <a:p>
            <a:pPr>
              <a:buFontTx/>
              <a:buChar char="-"/>
            </a:pPr>
            <a:r>
              <a:rPr lang="pl-PL" sz="2400" dirty="0">
                <a:latin typeface="Cambria" panose="02040503050406030204" pitchFamily="18" charset="0"/>
              </a:rPr>
              <a:t>s</a:t>
            </a:r>
            <a:r>
              <a:rPr lang="pl-PL" sz="2400" dirty="0" smtClean="0">
                <a:latin typeface="Cambria" panose="02040503050406030204" pitchFamily="18" charset="0"/>
              </a:rPr>
              <a:t>pełnienie marzeń: „</a:t>
            </a:r>
            <a:r>
              <a:rPr lang="pl-PL" sz="2400" i="1" dirty="0" smtClean="0">
                <a:latin typeface="Cambria" panose="02040503050406030204" pitchFamily="18" charset="0"/>
              </a:rPr>
              <a:t>spełniać </a:t>
            </a:r>
            <a:r>
              <a:rPr lang="pl-PL" sz="2400" i="1" dirty="0">
                <a:latin typeface="Cambria" panose="02040503050406030204" pitchFamily="18" charset="0"/>
              </a:rPr>
              <a:t>swoje marzenia, które jako dziecko zostało niespełnione, być po prostu człowiekiem spełnionym, szczęśliwym, cieszyć się każdą </a:t>
            </a:r>
            <a:r>
              <a:rPr lang="pl-PL" sz="2400" i="1" dirty="0" smtClean="0">
                <a:latin typeface="Cambria" panose="02040503050406030204" pitchFamily="18" charset="0"/>
              </a:rPr>
              <a:t>chwilą</a:t>
            </a:r>
            <a:r>
              <a:rPr lang="pl-PL" sz="2400" dirty="0" smtClean="0">
                <a:latin typeface="Cambria" panose="02040503050406030204" pitchFamily="18" charset="0"/>
              </a:rPr>
              <a:t>”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Cambria" panose="02040503050406030204" pitchFamily="18" charset="0"/>
              </a:rPr>
              <a:t>podróżowanie m.in. z rodziną, po całym świecie, do Papui Nowej Gwinei, do Paryża, jeździć na wycieczki co roku</a:t>
            </a:r>
          </a:p>
          <a:p>
            <a:pPr>
              <a:buFontTx/>
              <a:buChar char="-"/>
            </a:pPr>
            <a:r>
              <a:rPr lang="pl-PL" sz="2400" dirty="0">
                <a:latin typeface="Cambria" panose="02040503050406030204" pitchFamily="18" charset="0"/>
              </a:rPr>
              <a:t>a</a:t>
            </a:r>
            <a:r>
              <a:rPr lang="pl-PL" sz="2400" dirty="0" smtClean="0">
                <a:latin typeface="Cambria" panose="02040503050406030204" pitchFamily="18" charset="0"/>
              </a:rPr>
              <a:t>ktywność i zdrowie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</a:t>
            </a:r>
            <a:r>
              <a:rPr lang="pl-PL" sz="3600" dirty="0" smtClean="0">
                <a:latin typeface="Cambria" panose="02040503050406030204" pitchFamily="18" charset="0"/>
              </a:rPr>
              <a:t>samorealizacji </a:t>
            </a:r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0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Cambria" panose="02040503050406030204" pitchFamily="18" charset="0"/>
              </a:rPr>
              <a:t>ale </a:t>
            </a:r>
            <a:r>
              <a:rPr lang="pl-PL" sz="2400" dirty="0">
                <a:latin typeface="Cambria" panose="02040503050406030204" pitchFamily="18" charset="0"/>
              </a:rPr>
              <a:t>także:</a:t>
            </a:r>
          </a:p>
          <a:p>
            <a:r>
              <a:rPr lang="pl-PL" sz="2400" dirty="0" smtClean="0">
                <a:latin typeface="Cambria" panose="02040503050406030204" pitchFamily="18" charset="0"/>
              </a:rPr>
              <a:t>pomoc </a:t>
            </a:r>
            <a:r>
              <a:rPr lang="pl-PL" sz="2400" dirty="0">
                <a:latin typeface="Cambria" panose="02040503050406030204" pitchFamily="18" charset="0"/>
              </a:rPr>
              <a:t>innym</a:t>
            </a:r>
          </a:p>
          <a:p>
            <a:r>
              <a:rPr lang="pl-PL" sz="2400" dirty="0" smtClean="0">
                <a:latin typeface="Cambria" panose="02040503050406030204" pitchFamily="18" charset="0"/>
              </a:rPr>
              <a:t>niezależność</a:t>
            </a:r>
            <a:endParaRPr lang="pl-PL" sz="2400" dirty="0">
              <a:latin typeface="Cambria" panose="02040503050406030204" pitchFamily="18" charset="0"/>
            </a:endParaRPr>
          </a:p>
          <a:p>
            <a:r>
              <a:rPr lang="pl-PL" sz="2400" dirty="0" smtClean="0">
                <a:latin typeface="Cambria" panose="02040503050406030204" pitchFamily="18" charset="0"/>
              </a:rPr>
              <a:t>spontaniczność</a:t>
            </a:r>
            <a:endParaRPr lang="pl-PL" sz="2400" dirty="0">
              <a:latin typeface="Cambria" panose="02040503050406030204" pitchFamily="18" charset="0"/>
            </a:endParaRPr>
          </a:p>
          <a:p>
            <a:r>
              <a:rPr lang="pl-PL" sz="2400" dirty="0" smtClean="0">
                <a:latin typeface="Cambria" panose="02040503050406030204" pitchFamily="18" charset="0"/>
              </a:rPr>
              <a:t>„</a:t>
            </a:r>
            <a:r>
              <a:rPr lang="pl-PL" sz="2400" dirty="0">
                <a:latin typeface="Cambria" panose="02040503050406030204" pitchFamily="18" charset="0"/>
              </a:rPr>
              <a:t>robienie szalonych rzeczy</a:t>
            </a:r>
            <a:r>
              <a:rPr lang="pl-PL" sz="2400" dirty="0" smtClean="0">
                <a:latin typeface="Cambria" panose="02040503050406030204" pitchFamily="18" charset="0"/>
              </a:rPr>
              <a:t>”</a:t>
            </a:r>
          </a:p>
          <a:p>
            <a:r>
              <a:rPr lang="pl-PL" sz="2400" dirty="0">
                <a:latin typeface="Cambria" panose="02040503050406030204" pitchFamily="18" charset="0"/>
              </a:rPr>
              <a:t>k</a:t>
            </a:r>
            <a:r>
              <a:rPr lang="pl-PL" sz="2400" dirty="0" smtClean="0">
                <a:latin typeface="Cambria" panose="02040503050406030204" pitchFamily="18" charset="0"/>
              </a:rPr>
              <a:t>orzystać z życia</a:t>
            </a:r>
          </a:p>
          <a:p>
            <a:r>
              <a:rPr lang="pl-PL" sz="2400" dirty="0">
                <a:latin typeface="Cambria" panose="02040503050406030204" pitchFamily="18" charset="0"/>
              </a:rPr>
              <a:t>s</a:t>
            </a:r>
            <a:r>
              <a:rPr lang="pl-PL" sz="2400" dirty="0" smtClean="0">
                <a:latin typeface="Cambria" panose="02040503050406030204" pitchFamily="18" charset="0"/>
              </a:rPr>
              <a:t>pokojne życie, luźny styl życia</a:t>
            </a:r>
            <a:endParaRPr lang="pl-PL" sz="2400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w obszarze </a:t>
            </a:r>
            <a:r>
              <a:rPr lang="pl-PL" sz="3600" dirty="0" smtClean="0">
                <a:latin typeface="Cambria" panose="02040503050406030204" pitchFamily="18" charset="0"/>
              </a:rPr>
              <a:t>samorealizacji </a:t>
            </a:r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1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>Pytanie badawcze</a:t>
            </a:r>
            <a:endParaRPr lang="pl-PL" sz="3600" dirty="0"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mbria" panose="02040503050406030204" pitchFamily="18" charset="0"/>
              </a:rPr>
              <a:t>C</a:t>
            </a:r>
            <a:r>
              <a:rPr lang="pl-PL" sz="2400" dirty="0" smtClean="0">
                <a:latin typeface="Cambria" panose="02040503050406030204" pitchFamily="18" charset="0"/>
              </a:rPr>
              <a:t>zy </a:t>
            </a:r>
            <a:r>
              <a:rPr lang="pl-PL" sz="2400" dirty="0">
                <a:latin typeface="Cambria" panose="02040503050406030204" pitchFamily="18" charset="0"/>
              </a:rPr>
              <a:t>i jakie wartości odzwierciedlają się w opisach planów gimnazjalistów na bliższą i dalszą </a:t>
            </a:r>
            <a:r>
              <a:rPr lang="pl-PL" sz="2400" dirty="0" smtClean="0">
                <a:latin typeface="Cambria" panose="02040503050406030204" pitchFamily="18" charset="0"/>
              </a:rPr>
              <a:t>przyszłość?</a:t>
            </a:r>
          </a:p>
          <a:p>
            <a:endParaRPr lang="pl-PL" sz="2400" dirty="0" smtClean="0">
              <a:latin typeface="Cambria" panose="02040503050406030204" pitchFamily="18" charset="0"/>
            </a:endParaRPr>
          </a:p>
          <a:p>
            <a:r>
              <a:rPr lang="pl-PL" sz="2400" dirty="0" smtClean="0">
                <a:latin typeface="Cambria" panose="02040503050406030204" pitchFamily="18" charset="0"/>
              </a:rPr>
              <a:t>Czy i w jaki </a:t>
            </a:r>
            <a:r>
              <a:rPr lang="pl-PL" sz="2400" dirty="0">
                <a:latin typeface="Cambria" panose="02040503050406030204" pitchFamily="18" charset="0"/>
              </a:rPr>
              <a:t>sposób planują gimnazjaliści realizację aktywności odnoszących się do wartości materialistycznych - pracy i konsumpcji, do samorealizacji, życia rodzinnego, ale też wartości związanych z ochroną środowiska czy działaniem na rzecz innych</a:t>
            </a:r>
            <a:r>
              <a:rPr lang="pl-PL" sz="2400" dirty="0" smtClean="0">
                <a:latin typeface="Cambria" panose="02040503050406030204" pitchFamily="18" charset="0"/>
              </a:rPr>
              <a:t>?</a:t>
            </a:r>
          </a:p>
          <a:p>
            <a:endParaRPr lang="pl-PL" sz="2400" dirty="0">
              <a:latin typeface="Cambria" panose="02040503050406030204" pitchFamily="18" charset="0"/>
            </a:endParaRPr>
          </a:p>
          <a:p>
            <a:r>
              <a:rPr lang="pl-PL" sz="2400" dirty="0" smtClean="0">
                <a:latin typeface="Cambria" panose="02040503050406030204" pitchFamily="18" charset="0"/>
              </a:rPr>
              <a:t>Na ile trafne jest narzędzie badawcze do opisu </a:t>
            </a:r>
            <a:r>
              <a:rPr lang="pl-PL" sz="2400" dirty="0">
                <a:latin typeface="Cambria" panose="02040503050406030204" pitchFamily="18" charset="0"/>
              </a:rPr>
              <a:t>wartości nie wprost ?</a:t>
            </a:r>
          </a:p>
        </p:txBody>
      </p:sp>
    </p:spTree>
    <p:extLst>
      <p:ext uri="{BB962C8B-B14F-4D97-AF65-F5344CB8AC3E}">
        <p14:creationId xmlns:p14="http://schemas.microsoft.com/office/powerpoint/2010/main" xmlns="" val="6625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>U podstaw planów życiowych leżą wartości…</a:t>
            </a:r>
            <a:endParaRPr lang="pl-PL" sz="3600" dirty="0"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Cambria" panose="02040503050406030204" pitchFamily="18" charset="0"/>
              </a:rPr>
              <a:t>Plany życiowe – u podstaw leżą systemy wartości</a:t>
            </a:r>
          </a:p>
          <a:p>
            <a:r>
              <a:rPr lang="pl-PL" dirty="0" smtClean="0">
                <a:latin typeface="Cambria" panose="02040503050406030204" pitchFamily="18" charset="0"/>
              </a:rPr>
              <a:t>Plany życiowe w obszarze pracy oddają </a:t>
            </a:r>
            <a:r>
              <a:rPr lang="pl-PL" dirty="0">
                <a:latin typeface="Cambria" panose="02040503050406030204" pitchFamily="18" charset="0"/>
              </a:rPr>
              <a:t>orientację na konkretne rozwiązania związane z poszukiwaniem zawodu dla siebie, komentarze oceniające „dobra praca”, „dobrze zarabiać” wskazują na orientację materialistyczną, nacisk położony na pragmatyczny wybór – jest to wyraźne nie tylko wśród uczniów, którzy wskazali konkretny zawód, ale i wielu pozostałych</a:t>
            </a:r>
          </a:p>
          <a:p>
            <a:r>
              <a:rPr lang="pl-PL" dirty="0">
                <a:latin typeface="Cambria" panose="02040503050406030204" pitchFamily="18" charset="0"/>
              </a:rPr>
              <a:t>w nielicznych przypadkach pojawiają się w wypowiedziach komentarze </a:t>
            </a:r>
            <a:r>
              <a:rPr lang="pl-PL" dirty="0" smtClean="0">
                <a:latin typeface="Cambria" panose="02040503050406030204" pitchFamily="18" charset="0"/>
              </a:rPr>
              <a:t>odnoszące się do wartości prospołecznych, altruistycznych, stojące </a:t>
            </a:r>
            <a:r>
              <a:rPr lang="pl-PL" dirty="0">
                <a:latin typeface="Cambria" panose="02040503050406030204" pitchFamily="18" charset="0"/>
              </a:rPr>
              <a:t>za wyborem zawodu np. „pomagać zwierzętom</a:t>
            </a:r>
            <a:r>
              <a:rPr lang="pl-PL" dirty="0" smtClean="0">
                <a:latin typeface="Cambria" panose="02040503050406030204" pitchFamily="18" charset="0"/>
              </a:rPr>
              <a:t>”, „być wolontariuszem”</a:t>
            </a:r>
            <a:endParaRPr lang="pl-PL" dirty="0">
              <a:latin typeface="Cambria" panose="02040503050406030204" pitchFamily="18" charset="0"/>
            </a:endParaRPr>
          </a:p>
          <a:p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9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Cambria" panose="02040503050406030204" pitchFamily="18" charset="0"/>
              </a:rPr>
              <a:t>U podstaw planów życiowych leżą wartości…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Cambria" panose="02040503050406030204" pitchFamily="18" charset="0"/>
              </a:rPr>
              <a:t>Plany życiowe w obszarze pracy wskazują, że </a:t>
            </a:r>
            <a:r>
              <a:rPr lang="pl-PL" dirty="0">
                <a:latin typeface="Cambria" panose="02040503050406030204" pitchFamily="18" charset="0"/>
              </a:rPr>
              <a:t>praca czy wykształcenie są traktowane jako wartości instrumentalne – kształcenie się służy zdobyciu dobrej pracy i dobrego wynagrodzenia, rzadko jest przejawem pasji, dążenia do samorealizacji czy pomocy innym (wyjątki to opieka nad zwierzętami, budowa schroniska dla bezdomnych), uczniowie do pracy podchodzą pragmatycznie… z jednej strony jest to z pewnością przejaw przesiąknięcia </a:t>
            </a:r>
            <a:r>
              <a:rPr lang="pl-PL" dirty="0" smtClean="0">
                <a:latin typeface="Cambria" panose="02040503050406030204" pitchFamily="18" charset="0"/>
              </a:rPr>
              <a:t>merkantylnym</a:t>
            </a:r>
            <a:r>
              <a:rPr lang="pl-PL" dirty="0">
                <a:latin typeface="Cambria" panose="02040503050406030204" pitchFamily="18" charset="0"/>
              </a:rPr>
              <a:t>, </a:t>
            </a:r>
            <a:r>
              <a:rPr lang="pl-PL" dirty="0" err="1">
                <a:latin typeface="Cambria" panose="02040503050406030204" pitchFamily="18" charset="0"/>
              </a:rPr>
              <a:t>merytokratycznym</a:t>
            </a:r>
            <a:r>
              <a:rPr lang="pl-PL" dirty="0">
                <a:latin typeface="Cambria" panose="02040503050406030204" pitchFamily="18" charset="0"/>
              </a:rPr>
              <a:t> i pragmatycznym podejściem do pracy zawodowej i wcześniejszego kształcenia się – uczniowie gimnazjum, chociaż niewiele wiedzą o zawodach, które mogliby wykonywać (o czym świadczy bardzo wąska ich lista – w porównaniu chociażby z zestawieniem zawodów z oficjalnego zestawienia jakim jest Polska Klasyfikacja Zawodów i Specjalności), to jednak przyswoili sobie przekonanie, że wykształcenie służy pracy, a praca – dobrym zarobkom. Oczywiście, nie wszyscy zdają sobie sprawę z wymogów, deklarują często odrealnione plany w rodzaju ukończenia prawa w Polsce i podjęcia praktyki w USA. Z drugiej strony podejście to – w świetle warunków na rynku pracy w Polsce – wydaje się i pragmatyczne i ochronne w tym sensie, że nie świadczy o braku rozbudzonych (rozbuchanych) nadziei na cudowną pracę…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0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Cambria" panose="02040503050406030204" pitchFamily="18" charset="0"/>
              </a:rPr>
              <a:t>U podstaw planów życiowych leżą wartości…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Cambria" panose="02040503050406030204" pitchFamily="18" charset="0"/>
              </a:rPr>
              <a:t>ukazują najważniejsze dla nich cele życiowe czyli wartości ostateczne, autoteliczne (jak powiedziałby </a:t>
            </a:r>
            <a:r>
              <a:rPr lang="pl-PL" dirty="0" err="1">
                <a:latin typeface="Cambria" panose="02040503050406030204" pitchFamily="18" charset="0"/>
              </a:rPr>
              <a:t>Rokeach</a:t>
            </a:r>
            <a:r>
              <a:rPr lang="pl-PL" dirty="0">
                <a:latin typeface="Cambria" panose="02040503050406030204" pitchFamily="18" charset="0"/>
              </a:rPr>
              <a:t>) tj. zdrowie, szczęście, spełnienie, </a:t>
            </a:r>
            <a:r>
              <a:rPr lang="pl-PL" dirty="0" smtClean="0">
                <a:latin typeface="Cambria" panose="02040503050406030204" pitchFamily="18" charset="0"/>
              </a:rPr>
              <a:t>rodzinę</a:t>
            </a:r>
            <a:endParaRPr lang="pl-PL" dirty="0">
              <a:latin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</a:rPr>
              <a:t>plany w zakresie życia rodzinnego, czasu wolnego czy stylu życia ukazują, że dopiero tutaj uczniowie lokują wartości ostateczne – w życiu rodzinnym (patrzeniu jak dzieci dorastają, szczęśliwym związku), w podróżach i realizacji marzeń (uderza, że dopiero po 20 latach przewidują realizację młodzieńczych marzeń, są one odkładane na później – jakby szaleństwa młodości konserwowano i odkładano na później, w dorosłość), ale też zdrowiu. Dopiero dorosłość ma być czasem realizacji, mityczna „emerytura”  </a:t>
            </a:r>
          </a:p>
          <a:p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5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Cambria" panose="02040503050406030204" pitchFamily="18" charset="0"/>
              </a:rPr>
              <a:t>U podstaw planów życiowych leżą wartości…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Cambria" panose="02040503050406030204" pitchFamily="18" charset="0"/>
              </a:rPr>
              <a:t>ukazują najważniejsze dla nich cele życiowe czyli wartości ostateczne, autoteliczne (jak powiedziałby </a:t>
            </a:r>
            <a:r>
              <a:rPr lang="pl-PL" dirty="0" err="1">
                <a:latin typeface="Cambria" panose="02040503050406030204" pitchFamily="18" charset="0"/>
              </a:rPr>
              <a:t>Rokeach</a:t>
            </a:r>
            <a:r>
              <a:rPr lang="pl-PL" dirty="0">
                <a:latin typeface="Cambria" panose="02040503050406030204" pitchFamily="18" charset="0"/>
              </a:rPr>
              <a:t>) tj. zdrowie, szczęście, spełnienie, </a:t>
            </a:r>
            <a:r>
              <a:rPr lang="pl-PL" dirty="0" smtClean="0">
                <a:latin typeface="Cambria" panose="02040503050406030204" pitchFamily="18" charset="0"/>
              </a:rPr>
              <a:t>rodzinę</a:t>
            </a:r>
            <a:endParaRPr lang="pl-PL" dirty="0">
              <a:latin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</a:rPr>
              <a:t>plany w zakresie życia rodzinnego, czasu wolnego czy stylu życia ukazują, że dopiero tutaj uczniowie lokują wartości ostateczne – w życiu rodzinnym (patrzeniu jak dzieci dorastają, szczęśliwym związku), w podróżach i realizacji marzeń (uderza, że dopiero po 20 latach przewidują realizację młodzieńczych marzeń, są one odkładane na później – jakby szaleństwa młodości konserwowano i odkładano na później, w dorosłość), ale też zdrowiu. Dopiero dorosłość ma być czasem realizacji, mityczna „emerytura”  </a:t>
            </a:r>
          </a:p>
          <a:p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9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>Uwagi w obszarze metodologii</a:t>
            </a:r>
            <a:endParaRPr lang="pl-PL" sz="3600" dirty="0"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</a:rPr>
              <a:t>bardzo wiele zależy od wprowadzenia, widać to po pewnych schematach ujawniających się w wynikach poszczególnych klas, jeśli nauczycielka odmiennie prowadziła kategorie z kwestionariusza np. jako „wpisanie ich pomiędzy lata” lub jako „wykorzystajcie wszystkie za 5, 10, 15 i 20 lat” to uczniowie wypełniali karty w różny sposób – wydaje się, że potrzebna jest nie tylko instrukcja, jak w każdym badaniu, ale wręcz </a:t>
            </a:r>
            <a:r>
              <a:rPr lang="pl-PL" dirty="0" smtClean="0">
                <a:latin typeface="Cambria" panose="02040503050406030204" pitchFamily="18" charset="0"/>
              </a:rPr>
              <a:t>szczegółowy scenariusz </a:t>
            </a:r>
            <a:r>
              <a:rPr lang="pl-PL" dirty="0">
                <a:latin typeface="Cambria" panose="02040503050406030204" pitchFamily="18" charset="0"/>
              </a:rPr>
              <a:t>lekcji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5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>Uwagi w obszarze metodologii</a:t>
            </a:r>
            <a:endParaRPr lang="pl-PL" sz="3600" dirty="0"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</a:rPr>
              <a:t>efekt ujawnia wartości, są one może bardziej ukryte i brak ujawnienia względnej ważności tj. ich hierarchii, ale opisy przyszłego życia wskazują zarówno na wartości ostateczne, jak i instrumentalne, ujawniają co zdaniem uczniów nada ich życiu sens, do czego dążą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>Uwagi w obszarze metodologii</a:t>
            </a:r>
            <a:endParaRPr lang="pl-PL" sz="3600" dirty="0"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Cambria" panose="02040503050406030204" pitchFamily="18" charset="0"/>
              </a:rPr>
              <a:t>w </a:t>
            </a:r>
            <a:r>
              <a:rPr lang="pl-PL" dirty="0">
                <a:latin typeface="Cambria" panose="02040503050406030204" pitchFamily="18" charset="0"/>
              </a:rPr>
              <a:t>przypadku analiz jakościowych lepszym podejściem byłoby niewątpliwie przeprowadzenie raczej wywiadów indywidualnych, być może z wykorzystaniem technik </a:t>
            </a:r>
            <a:r>
              <a:rPr lang="pl-PL" dirty="0" smtClean="0">
                <a:latin typeface="Cambria" panose="02040503050406030204" pitchFamily="18" charset="0"/>
              </a:rPr>
              <a:t>projekcyjnych</a:t>
            </a:r>
          </a:p>
          <a:p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7127" y="500062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4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pl-PL" sz="3600" dirty="0" smtClean="0">
                <a:latin typeface="Cambria" panose="02040503050406030204" pitchFamily="18" charset="0"/>
              </a:rPr>
              <a:t>Charakterystyka badań</a:t>
            </a:r>
            <a:endParaRPr lang="pl-PL" sz="3600" dirty="0"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Cambria" panose="02040503050406030204" pitchFamily="18" charset="0"/>
              </a:rPr>
              <a:t>Pomysł badań nad młodzieżą powstał z inicjatywy </a:t>
            </a:r>
            <a:r>
              <a:rPr lang="pl-PL" dirty="0">
                <a:latin typeface="Cambria" panose="02040503050406030204" pitchFamily="18" charset="0"/>
              </a:rPr>
              <a:t>Stowarzyszenia Na Rzecz Aktywizacji Społeczności Lokalnej „Siedlisko” w Lubochni, we współpracy z gimnazjami z terenu gminy Gniezno oraz Urzędem Gminy </a:t>
            </a:r>
            <a:r>
              <a:rPr lang="pl-PL" dirty="0" smtClean="0">
                <a:latin typeface="Cambria" panose="02040503050406030204" pitchFamily="18" charset="0"/>
              </a:rPr>
              <a:t>Gniezno</a:t>
            </a:r>
          </a:p>
          <a:p>
            <a:pPr marL="0" indent="0">
              <a:buNone/>
            </a:pPr>
            <a:endParaRPr lang="pl-PL" dirty="0" smtClean="0">
              <a:latin typeface="Cambria" panose="02040503050406030204" pitchFamily="18" charset="0"/>
            </a:endParaRPr>
          </a:p>
          <a:p>
            <a:r>
              <a:rPr lang="pl-PL" dirty="0" smtClean="0">
                <a:latin typeface="Cambria" panose="02040503050406030204" pitchFamily="18" charset="0"/>
              </a:rPr>
              <a:t>Badania przeprowadzono w maju 2015 roku w wybranych szkołach gimnazjalnych gminy</a:t>
            </a:r>
          </a:p>
          <a:p>
            <a:r>
              <a:rPr lang="pl-PL" dirty="0" smtClean="0">
                <a:latin typeface="Cambria" panose="02040503050406030204" pitchFamily="18" charset="0"/>
              </a:rPr>
              <a:t>W badaniach uczestniczyło 218 uczniów klas 1,2,3 szkół gimnazjalnych (populacja liczy 240 uczniów)</a:t>
            </a:r>
          </a:p>
          <a:p>
            <a:r>
              <a:rPr lang="pl-PL" dirty="0" smtClean="0">
                <a:latin typeface="Cambria" panose="02040503050406030204" pitchFamily="18" charset="0"/>
              </a:rPr>
              <a:t>Dane zebrane podczas warsztatów diagnostycznych, z zastosowaniem narzędzia badawczego – ankiety „Oś czasu” </a:t>
            </a:r>
            <a:endParaRPr lang="pl-P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życiowe badanej młodzieży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52719" y="1452138"/>
            <a:ext cx="2473816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68EC4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Technikum rolnicze, rolnik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232597" y="2289264"/>
            <a:ext cx="2419083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68EC4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</a:rPr>
              <a:t>gospodarstwo </a:t>
            </a: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rolne, </a:t>
            </a: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</a:rPr>
              <a:t>żona</a:t>
            </a:r>
            <a:endParaRPr lang="pl-PL" sz="1600" dirty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857742" y="3383296"/>
            <a:ext cx="2493135" cy="21713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68EC4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Rodzina, 2 dzieci</a:t>
            </a:r>
            <a:endParaRPr lang="pl-PL" sz="1600" dirty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556939" y="4430329"/>
            <a:ext cx="2590799" cy="222035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68EC4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20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Zdrowy styl życia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2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życiowe badanej młodzieży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52719" y="1452138"/>
            <a:ext cx="2473816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0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ukończyć gimnazjum, pójście do szkoły np. technikum fotograficzne, ekonomik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232597" y="2289264"/>
            <a:ext cx="2419083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nadal się uczę, idę do pracy za fotografa</a:t>
            </a:r>
            <a:endParaRPr lang="pl-PL" sz="1600" dirty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857742" y="3383296"/>
            <a:ext cx="2493135" cy="217134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zakładam rodzinę, przeprowadzę się do miasta-Gniezna, spełniam swoje marzenia</a:t>
            </a:r>
            <a:endParaRPr lang="pl-PL" sz="1600" dirty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556939" y="4430329"/>
            <a:ext cx="2590799" cy="222035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20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mieć dobry zawód, założę własne studio fotograficzne, czekam na emeryturę, dorobić się w życiu, nadal spełniam marzenia, podróżuję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4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życiowe badanej młodzieży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52719" y="1452138"/>
            <a:ext cx="2473816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Liceum, Studia medyczne lub przyrodnicze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232597" y="2044565"/>
            <a:ext cx="2419083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10 LAT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Zakończenie studiów, praca w zawodzie,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Mąż, 2 dzieci, zakup mieszkania</a:t>
            </a:r>
            <a:endParaRPr lang="pl-PL" sz="1600" dirty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857742" y="2842385"/>
            <a:ext cx="2493135" cy="21713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chemeClr val="accent1">
                    <a:lumMod val="25000"/>
                  </a:schemeClr>
                </a:solidFill>
              </a:rPr>
              <a:t>Praca, rodzina, opieka nad rodziną</a:t>
            </a:r>
            <a:endParaRPr lang="pl-PL" b="1" dirty="0" smtClean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556939" y="3928057"/>
            <a:ext cx="2590799" cy="272262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20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Dalsza praca w zawodzie, opieka nad rodziną, bycie dobrą matką i żoną, mieszkanie ze zwierzętami, bycie dobrym człowiekiem, dom na przedmieściach, podróżowanie</a:t>
            </a:r>
            <a:endParaRPr lang="pl-PL" sz="1600" b="1" dirty="0" smtClean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1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życiowe badanej młodzieży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52719" y="1452138"/>
            <a:ext cx="2473816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kontynowanie nauki, liceum ale nie wiem jakie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232597" y="2289264"/>
            <a:ext cx="2419083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10 LAT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studia, ale wiem na jakim kierunku, zawód- nie wiem, jaki wybiorę, mieszkać w pobliżu Gniezna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5857742" y="3383296"/>
            <a:ext cx="2493135" cy="217134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15 LAT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mieć dobrą pracę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chcę założyć rodzinę, spełniać marzenia </a:t>
            </a:r>
            <a:endParaRPr lang="pl-PL" sz="1600" dirty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556939" y="4430329"/>
            <a:ext cx="2590799" cy="222035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20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Spełniać marzenia, dożyć spokojnej starości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7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życiowe badanej młodzieży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52719" y="1452138"/>
            <a:ext cx="2473816" cy="270773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5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Liceum ogólnokształcące w wybranym kierunku, zawód sprzedawca, zakup </a:t>
            </a:r>
            <a:r>
              <a:rPr lang="pl-PL" sz="1600" dirty="0" err="1">
                <a:solidFill>
                  <a:schemeClr val="accent1">
                    <a:lumMod val="25000"/>
                  </a:schemeClr>
                </a:solidFill>
              </a:rPr>
              <a:t>bmx</a:t>
            </a: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 lub ścigacza, czas na swoje hobby, będę próbować nowych przepisów z wegetarianów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232597" y="2495326"/>
            <a:ext cx="2419083" cy="21797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10 LAT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Będę szukać pracy w moim zawodzie, będę próbować się usamodzielnić, może złamię nogę, mieszkam w mieście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5857742" y="3589358"/>
            <a:ext cx="2493135" cy="21713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15 LAT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Dalsza praca w zawodzie,</a:t>
            </a:r>
          </a:p>
          <a:p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założenie rodziny mąż, </a:t>
            </a: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</a:rPr>
              <a:t>dzieci</a:t>
            </a: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, dzieci może 2 </a:t>
            </a:r>
            <a:r>
              <a:rPr lang="pl-PL" sz="1600" dirty="0" err="1" smtClean="0">
                <a:solidFill>
                  <a:schemeClr val="accent1">
                    <a:lumMod val="25000"/>
                  </a:schemeClr>
                </a:solidFill>
              </a:rPr>
              <a:t>dziewczynka+chłopak</a:t>
            </a:r>
            <a:r>
              <a:rPr lang="pl-PL" sz="1600" dirty="0" smtClean="0">
                <a:solidFill>
                  <a:schemeClr val="accent1">
                    <a:lumMod val="25000"/>
                  </a:schemeClr>
                </a:solidFill>
              </a:rPr>
              <a:t>, czas </a:t>
            </a: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na swoje hobby</a:t>
            </a:r>
            <a:endParaRPr lang="pl-PL" sz="1600" b="1" dirty="0" smtClean="0">
              <a:solidFill>
                <a:schemeClr val="accent1">
                  <a:lumMod val="25000"/>
                </a:schemeClr>
              </a:solidFill>
              <a:effectLst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556939" y="4430329"/>
            <a:ext cx="2590799" cy="222035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1">
                    <a:lumMod val="25000"/>
                  </a:schemeClr>
                </a:solidFill>
                <a:effectLst/>
              </a:rPr>
              <a:t>ZA 20 LAT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chemeClr val="accent1">
                    <a:lumMod val="25000"/>
                  </a:schemeClr>
                </a:solidFill>
              </a:rPr>
              <a:t>Dalsza praca w zawodzie , dzieci się usamodzielniły, będę mieć więcej czasu dla siebie i rodziny, opiekowanie się wnukami</a:t>
            </a:r>
            <a:endParaRPr lang="pl-PL" sz="1600" b="0" dirty="0">
              <a:solidFill>
                <a:schemeClr val="accent1">
                  <a:lumMod val="25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1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95293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   </a:t>
            </a:r>
          </a:p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 - Od bardzo konkretnych, ułożonych, sprecyzowanych, dojrzałych planów</a:t>
            </a:r>
          </a:p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  do braku planów życiowych – „samo się ułoży”, „życie samo się potoczy”, „nie wiem” </a:t>
            </a:r>
          </a:p>
          <a:p>
            <a:pPr marL="0" indent="0">
              <a:buNone/>
            </a:pPr>
            <a:endParaRPr lang="pl-PL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pl-PL" dirty="0" smtClean="0">
                <a:latin typeface="Cambria" panose="02040503050406030204" pitchFamily="18" charset="0"/>
              </a:rPr>
              <a:t>„Za 20 lat” – często abstrakcyjna kategoria</a:t>
            </a:r>
          </a:p>
          <a:p>
            <a:pPr>
              <a:buFontTx/>
              <a:buChar char="-"/>
            </a:pPr>
            <a:endParaRPr lang="pl-PL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8670" y="1825625"/>
            <a:ext cx="6215130" cy="4351338"/>
          </a:xfrm>
        </p:spPr>
        <p:txBody>
          <a:bodyPr>
            <a:normAutofit fontScale="77500" lnSpcReduction="20000"/>
          </a:bodyPr>
          <a:lstStyle/>
          <a:p>
            <a:r>
              <a:rPr lang="pl-PL" dirty="0">
                <a:latin typeface="Cambria" panose="02040503050406030204" pitchFamily="18" charset="0"/>
              </a:rPr>
              <a:t>Najbardziej skonkretyzowane są plany w najkrótszym horyzoncie czasowym, te na 5 lat, choć i one mają różny stopień wyklarowania – od wskazania konkretnego zawodu i szkoły przez ogólne stwierdzenie „studia w Poznaniu”,” technikum, jakieś coś” czy „iść do zawodówki i zacząć pracować”, w efekcie dalsze plany bywają (w stosunkowo nielicznych przypadkach) w miarę przemyślanym scenariuszem, dla którego owo kształcenie i zawód wskazane w perspektywie pięcioletniej są punktem wyjścia, częściej jednak są niedoprecyzowane i  ograniczają się do „praca zgodna z wyuczonym zawodem”, a w perspektywie 20 lat od gimnazjum prowadzą do „dobrej emerytury”</a:t>
            </a:r>
          </a:p>
          <a:p>
            <a:endParaRPr lang="pl-PL" dirty="0">
              <a:latin typeface="Cambria" panose="020405030504060302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733023" y="515311"/>
            <a:ext cx="10515600" cy="1325563"/>
          </a:xfrm>
          <a:prstGeom prst="rect">
            <a:avLst/>
          </a:prstGeom>
          <a:ln w="2857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>
                <a:latin typeface="Cambria" panose="02040503050406030204" pitchFamily="18" charset="0"/>
              </a:rPr>
              <a:t>Plany życiowe badanej młodzieży</a:t>
            </a:r>
          </a:p>
        </p:txBody>
      </p:sp>
    </p:spTree>
    <p:extLst>
      <p:ext uri="{BB962C8B-B14F-4D97-AF65-F5344CB8AC3E}">
        <p14:creationId xmlns:p14="http://schemas.microsoft.com/office/powerpoint/2010/main" xmlns="" val="4659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323232"/>
      </a:dk1>
      <a:lt1>
        <a:sysClr val="window" lastClr="F9F9F9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1947</Words>
  <Application>Microsoft Office PowerPoint</Application>
  <PresentationFormat>Niestandardowy</PresentationFormat>
  <Paragraphs>187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Office Theme</vt:lpstr>
      <vt:lpstr>       Odzwierciedlenie wartości w planach życiowych młodzieży gimnazjalnej z terenów wiejskich Wielkopolski  Referat został wygłoszony na konferencji Wartości i sens życia, zorganizowaną przez Uniwersytet SWPS, Wydział Zamiejscowy w Poznaniu, w dn.21-22.09.2015 r.  </vt:lpstr>
      <vt:lpstr>Pytanie badawcze</vt:lpstr>
      <vt:lpstr>Charakterystyka badań</vt:lpstr>
      <vt:lpstr>Plany życiowe badanej młodzieży</vt:lpstr>
      <vt:lpstr>Plany życiowe badanej młodzieży</vt:lpstr>
      <vt:lpstr>Plany życiowe badanej młodzieży</vt:lpstr>
      <vt:lpstr>Plany życiowe badanej młodzieży</vt:lpstr>
      <vt:lpstr>Plany życiowe badanej młodzieży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U podstaw planów życiowych leżą wartości…</vt:lpstr>
      <vt:lpstr>U podstaw planów życiowych leżą wartości…</vt:lpstr>
      <vt:lpstr>U podstaw planów życiowych leżą wartości…</vt:lpstr>
      <vt:lpstr>U podstaw planów życiowych leżą wartości…</vt:lpstr>
      <vt:lpstr>Uwagi w obszarze metodologii</vt:lpstr>
      <vt:lpstr>Uwagi w obszarze metodologii</vt:lpstr>
      <vt:lpstr>Uwagi w obszarze metodologii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Odzwierciedlenie wartości w planach życiowych młodzieży gimnazjalnej z terenów wiejskich Wielkopolski</dc:title>
  <dc:creator>truski</dc:creator>
  <cp:lastModifiedBy>Użytkownik </cp:lastModifiedBy>
  <cp:revision>110</cp:revision>
  <dcterms:created xsi:type="dcterms:W3CDTF">2015-09-19T13:24:32Z</dcterms:created>
  <dcterms:modified xsi:type="dcterms:W3CDTF">2015-09-24T07:36:06Z</dcterms:modified>
</cp:coreProperties>
</file>