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95"/>
  </p:notesMasterIdLst>
  <p:sldIdLst>
    <p:sldId id="256" r:id="rId5"/>
    <p:sldId id="314" r:id="rId6"/>
    <p:sldId id="395" r:id="rId7"/>
    <p:sldId id="311" r:id="rId8"/>
    <p:sldId id="316" r:id="rId9"/>
    <p:sldId id="320" r:id="rId10"/>
    <p:sldId id="321" r:id="rId11"/>
    <p:sldId id="322" r:id="rId12"/>
    <p:sldId id="312" r:id="rId13"/>
    <p:sldId id="378" r:id="rId14"/>
    <p:sldId id="372" r:id="rId15"/>
    <p:sldId id="373" r:id="rId16"/>
    <p:sldId id="374" r:id="rId17"/>
    <p:sldId id="377" r:id="rId18"/>
    <p:sldId id="379" r:id="rId19"/>
    <p:sldId id="380" r:id="rId20"/>
    <p:sldId id="381" r:id="rId21"/>
    <p:sldId id="382" r:id="rId22"/>
    <p:sldId id="383" r:id="rId23"/>
    <p:sldId id="384" r:id="rId24"/>
    <p:sldId id="385" r:id="rId25"/>
    <p:sldId id="386" r:id="rId26"/>
    <p:sldId id="318" r:id="rId27"/>
    <p:sldId id="317" r:id="rId28"/>
    <p:sldId id="324" r:id="rId29"/>
    <p:sldId id="313" r:id="rId30"/>
    <p:sldId id="323" r:id="rId31"/>
    <p:sldId id="398" r:id="rId32"/>
    <p:sldId id="396" r:id="rId33"/>
    <p:sldId id="391" r:id="rId34"/>
    <p:sldId id="338" r:id="rId35"/>
    <p:sldId id="358" r:id="rId36"/>
    <p:sldId id="387" r:id="rId37"/>
    <p:sldId id="388" r:id="rId38"/>
    <p:sldId id="389" r:id="rId39"/>
    <p:sldId id="390" r:id="rId40"/>
    <p:sldId id="400" r:id="rId41"/>
    <p:sldId id="401" r:id="rId42"/>
    <p:sldId id="402" r:id="rId43"/>
    <p:sldId id="403" r:id="rId44"/>
    <p:sldId id="404" r:id="rId45"/>
    <p:sldId id="405" r:id="rId46"/>
    <p:sldId id="406" r:id="rId47"/>
    <p:sldId id="407" r:id="rId48"/>
    <p:sldId id="408" r:id="rId49"/>
    <p:sldId id="409" r:id="rId50"/>
    <p:sldId id="392" r:id="rId51"/>
    <p:sldId id="339" r:id="rId52"/>
    <p:sldId id="340" r:id="rId53"/>
    <p:sldId id="343" r:id="rId54"/>
    <p:sldId id="344" r:id="rId55"/>
    <p:sldId id="345" r:id="rId56"/>
    <p:sldId id="346" r:id="rId57"/>
    <p:sldId id="347" r:id="rId58"/>
    <p:sldId id="348" r:id="rId59"/>
    <p:sldId id="349" r:id="rId60"/>
    <p:sldId id="350" r:id="rId61"/>
    <p:sldId id="351" r:id="rId62"/>
    <p:sldId id="352" r:id="rId63"/>
    <p:sldId id="353" r:id="rId64"/>
    <p:sldId id="354" r:id="rId65"/>
    <p:sldId id="394" r:id="rId66"/>
    <p:sldId id="355" r:id="rId67"/>
    <p:sldId id="356" r:id="rId68"/>
    <p:sldId id="357" r:id="rId69"/>
    <p:sldId id="359" r:id="rId70"/>
    <p:sldId id="360" r:id="rId71"/>
    <p:sldId id="361" r:id="rId72"/>
    <p:sldId id="362" r:id="rId73"/>
    <p:sldId id="363" r:id="rId74"/>
    <p:sldId id="364" r:id="rId75"/>
    <p:sldId id="365" r:id="rId76"/>
    <p:sldId id="366" r:id="rId77"/>
    <p:sldId id="367" r:id="rId78"/>
    <p:sldId id="368" r:id="rId79"/>
    <p:sldId id="369" r:id="rId80"/>
    <p:sldId id="397" r:id="rId81"/>
    <p:sldId id="399" r:id="rId82"/>
    <p:sldId id="266" r:id="rId83"/>
    <p:sldId id="270" r:id="rId84"/>
    <p:sldId id="302" r:id="rId85"/>
    <p:sldId id="308" r:id="rId86"/>
    <p:sldId id="271" r:id="rId87"/>
    <p:sldId id="273" r:id="rId88"/>
    <p:sldId id="274" r:id="rId89"/>
    <p:sldId id="275" r:id="rId90"/>
    <p:sldId id="276" r:id="rId91"/>
    <p:sldId id="277" r:id="rId92"/>
    <p:sldId id="278" r:id="rId93"/>
    <p:sldId id="299" r:id="rId9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Sekcja domyślna" id="{548111AA-6BE4-4364-8A71-B2FECDA72CF1}">
          <p14:sldIdLst>
            <p14:sldId id="256"/>
            <p14:sldId id="314"/>
            <p14:sldId id="395"/>
            <p14:sldId id="311"/>
            <p14:sldId id="316"/>
            <p14:sldId id="320"/>
            <p14:sldId id="321"/>
            <p14:sldId id="322"/>
            <p14:sldId id="312"/>
            <p14:sldId id="378"/>
            <p14:sldId id="372"/>
            <p14:sldId id="373"/>
            <p14:sldId id="374"/>
            <p14:sldId id="377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318"/>
            <p14:sldId id="317"/>
            <p14:sldId id="324"/>
            <p14:sldId id="313"/>
            <p14:sldId id="323"/>
            <p14:sldId id="398"/>
            <p14:sldId id="396"/>
            <p14:sldId id="391"/>
            <p14:sldId id="338"/>
            <p14:sldId id="358"/>
            <p14:sldId id="387"/>
            <p14:sldId id="388"/>
            <p14:sldId id="389"/>
            <p14:sldId id="390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392"/>
            <p14:sldId id="339"/>
            <p14:sldId id="340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94"/>
            <p14:sldId id="355"/>
            <p14:sldId id="356"/>
            <p14:sldId id="357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97"/>
            <p14:sldId id="399"/>
          </p14:sldIdLst>
        </p14:section>
        <p14:section name="Sekcja bez tytułu" id="{56FB2D98-63C3-4655-B020-52C70FA3C199}">
          <p14:sldIdLst>
            <p14:sldId id="266"/>
            <p14:sldId id="270"/>
            <p14:sldId id="302"/>
            <p14:sldId id="308"/>
            <p14:sldId id="271"/>
            <p14:sldId id="273"/>
            <p14:sldId id="274"/>
            <p14:sldId id="275"/>
            <p14:sldId id="276"/>
            <p14:sldId id="277"/>
            <p14:sldId id="278"/>
            <p14:sldId id="29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36" autoAdjust="0"/>
  </p:normalViewPr>
  <p:slideViewPr>
    <p:cSldViewPr>
      <p:cViewPr>
        <p:scale>
          <a:sx n="107" d="100"/>
          <a:sy n="107" d="100"/>
        </p:scale>
        <p:origin x="-29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74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97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E7225D-8082-4DDF-82D6-754F66951D38}" type="datetimeFigureOut">
              <a:rPr lang="pl-PL" smtClean="0"/>
              <a:pPr/>
              <a:t>2016-10-02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52A612-F39E-43F0-92ED-18A139ECA8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37346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2A612-F39E-43F0-92ED-18A139ECA806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54430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2A612-F39E-43F0-92ED-18A139ECA806}" type="slidenum">
              <a:rPr lang="pl-PL" smtClean="0">
                <a:solidFill>
                  <a:prstClr val="black"/>
                </a:solidFill>
              </a:rPr>
              <a:pPr/>
              <a:t>8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6057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2A612-F39E-43F0-92ED-18A139ECA806}" type="slidenum">
              <a:rPr lang="pl-PL" smtClean="0"/>
              <a:pPr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36492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2A612-F39E-43F0-92ED-18A139ECA806}" type="slidenum">
              <a:rPr lang="pl-PL" smtClean="0"/>
              <a:pPr/>
              <a:t>58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787685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2A612-F39E-43F0-92ED-18A139ECA806}" type="slidenum">
              <a:rPr lang="pl-PL" smtClean="0"/>
              <a:pPr/>
              <a:t>62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89430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2A612-F39E-43F0-92ED-18A139ECA806}" type="slidenum">
              <a:rPr lang="pl-PL" smtClean="0"/>
              <a:pPr/>
              <a:t>83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7025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2A612-F39E-43F0-92ED-18A139ECA806}" type="slidenum">
              <a:rPr lang="pl-PL" smtClean="0"/>
              <a:pPr/>
              <a:t>90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54430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6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2016-10-02</a:t>
            </a:fld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2016-10-02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2016-10-02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6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1310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0803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2486280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7644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Łącznik prostoliniowy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5769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381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8247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Łącznik prostoliniowy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3903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2016-10-02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xmlns="" val="1175905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00394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917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6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9029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88181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1912267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05385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Łącznik prostoliniowy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19818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390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3986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2016-10-02</a:t>
            </a:fld>
            <a:endParaRPr lang="pl-PL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Łącznik prostoliniowy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92812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xmlns="" val="22070002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04697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06337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6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08795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73958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12938344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71317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Łącznik prostoliniowy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32693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1195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2016-10-02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59751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Łącznik prostoliniowy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85937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xmlns="" val="23277145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65673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3184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2016-10-02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Łącznik prostoliniowy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2016-10-02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2016-10-02</a:t>
            </a:fld>
            <a:endParaRPr lang="pl-PL"/>
          </a:p>
        </p:txBody>
      </p:sp>
      <p:sp>
        <p:nvSpPr>
          <p:cNvPr id="24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Łącznik prostoliniowy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2016-10-02</a:t>
            </a:fld>
            <a:endParaRPr lang="pl-PL"/>
          </a:p>
        </p:txBody>
      </p:sp>
      <p:sp>
        <p:nvSpPr>
          <p:cNvPr id="29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2016-10-02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pPr/>
              <a:t>2016-10-02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Łącznik prostoliniow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Łącznik prostoliniow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976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Łącznik prostoliniow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046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2016-10-02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pl-PL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Łącznik prostoliniow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7940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9552" y="2774609"/>
            <a:ext cx="8299648" cy="3301178"/>
          </a:xfrm>
        </p:spPr>
        <p:txBody>
          <a:bodyPr>
            <a:normAutofit/>
          </a:bodyPr>
          <a:lstStyle/>
          <a:p>
            <a:r>
              <a:rPr lang="pl-PL" dirty="0" smtClean="0"/>
              <a:t>Czynna ochrona dzikich pszczół</a:t>
            </a:r>
            <a:br>
              <a:rPr lang="pl-PL" dirty="0" smtClean="0"/>
            </a:br>
            <a:r>
              <a:rPr lang="pl-PL" dirty="0" smtClean="0"/>
              <a:t> i trzmieli na terenie gminy Gniezno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5483" y="814028"/>
            <a:ext cx="1997710" cy="162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085184"/>
            <a:ext cx="1997709" cy="100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251" y="802433"/>
            <a:ext cx="1938161" cy="162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 descr="Logotyp kolorowy NFOŚiGW wersja polska typ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251" y="5229200"/>
            <a:ext cx="1371454" cy="1311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7983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524056" cy="163488"/>
          </a:xfrm>
        </p:spPr>
        <p:txBody>
          <a:bodyPr>
            <a:noAutofit/>
          </a:bodyPr>
          <a:lstStyle/>
          <a:p>
            <a:r>
              <a:rPr lang="pl-PL" sz="1050" dirty="0"/>
              <a:t/>
            </a:r>
            <a:br>
              <a:rPr lang="pl-PL" sz="1050" dirty="0"/>
            </a:br>
            <a:endParaRPr lang="pl-PL" sz="105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978" y="326231"/>
            <a:ext cx="8193478" cy="6145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8295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80920" cy="6036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6248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1108"/>
            <a:ext cx="8346252" cy="625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4850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5292"/>
            <a:ext cx="8496944" cy="637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4509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2" y="260648"/>
            <a:ext cx="8036443" cy="592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9791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075795" cy="6056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2930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484784"/>
            <a:ext cx="8686800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l-PL" sz="2000" dirty="0" smtClean="0"/>
              <a:t>„Podczas </a:t>
            </a:r>
            <a:r>
              <a:rPr lang="pl-PL" sz="2000" dirty="0"/>
              <a:t>realizacji projektu uczniowie wykazali się kreatywnością przy prezentowaniu zdobytych informacji. Wymagało to od nich wyszukiwania wiadomości na określony temat, </a:t>
            </a:r>
            <a:r>
              <a:rPr lang="pl-PL" sz="2000" dirty="0" smtClean="0"/>
              <a:t>a tym </a:t>
            </a:r>
            <a:r>
              <a:rPr lang="pl-PL" sz="2000" dirty="0"/>
              <a:t>samym korzystania z różnych źródeł </a:t>
            </a:r>
            <a:r>
              <a:rPr lang="pl-PL" sz="2000" dirty="0" smtClean="0"/>
              <a:t>informacji. W </a:t>
            </a:r>
            <a:r>
              <a:rPr lang="pl-PL" sz="2000" dirty="0"/>
              <a:t>spotkaniu uczestniczyli  uczniowie klas 4a, 4b, 5b, 6 szkoły podstawowej oraz klas I </a:t>
            </a:r>
            <a:r>
              <a:rPr lang="pl-PL" sz="2000" dirty="0" err="1"/>
              <a:t>gimn</a:t>
            </a:r>
            <a:r>
              <a:rPr lang="pl-PL" sz="2000" dirty="0"/>
              <a:t>., II </a:t>
            </a:r>
            <a:r>
              <a:rPr lang="pl-PL" sz="2000" dirty="0" err="1"/>
              <a:t>gimn</a:t>
            </a:r>
            <a:r>
              <a:rPr lang="pl-PL" sz="2000" dirty="0"/>
              <a:t>., oraz </a:t>
            </a:r>
            <a:r>
              <a:rPr lang="pl-PL" sz="2000" dirty="0" err="1"/>
              <a:t>IIIa</a:t>
            </a:r>
            <a:r>
              <a:rPr lang="pl-PL" sz="2000" dirty="0"/>
              <a:t> </a:t>
            </a:r>
            <a:r>
              <a:rPr lang="pl-PL" sz="2000" dirty="0" err="1"/>
              <a:t>gimn</a:t>
            </a:r>
            <a:r>
              <a:rPr lang="pl-PL" sz="2000" dirty="0"/>
              <a:t>. </a:t>
            </a:r>
            <a:r>
              <a:rPr lang="pl-PL" sz="2000" dirty="0" smtClean="0"/>
              <a:t>W </a:t>
            </a:r>
            <a:r>
              <a:rPr lang="pl-PL" sz="2000" dirty="0"/>
              <a:t>trakcie prezentacji zostały wykonane pamiątkowe zdjęcia.  </a:t>
            </a:r>
            <a:endParaRPr lang="pl-PL" sz="2000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pl-PL" sz="2000" dirty="0" smtClean="0"/>
              <a:t>Uczniowie </a:t>
            </a:r>
            <a:r>
              <a:rPr lang="pl-PL" sz="2000" dirty="0"/>
              <a:t>wykazali ogromne zainteresowanie tematem. Cele projektu zostały zrealizowane. Wspomnienia z realizacji poszczególnych zadań pozostaną w pamięci uczestników na długo</a:t>
            </a:r>
            <a:r>
              <a:rPr lang="pl-PL" sz="2000" dirty="0" smtClean="0"/>
              <a:t>.” </a:t>
            </a:r>
          </a:p>
          <a:p>
            <a:pPr marL="0" indent="0" algn="ctr">
              <a:buNone/>
            </a:pPr>
            <a:endParaRPr lang="pl-PL" sz="2100" b="1" dirty="0" smtClean="0"/>
          </a:p>
          <a:p>
            <a:pPr marL="0" indent="0" algn="ctr">
              <a:buNone/>
            </a:pPr>
            <a:r>
              <a:rPr lang="pl-PL" sz="2100" b="1" dirty="0" smtClean="0"/>
              <a:t>Barbara Chmiel nauczycielka Szczytniki Duchowne</a:t>
            </a:r>
            <a:endParaRPr lang="pl-PL" sz="2100" b="1" dirty="0"/>
          </a:p>
          <a:p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xmlns="" val="19752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8" algn="ctr" rtl="0">
              <a:spcBef>
                <a:spcPct val="0"/>
              </a:spcBef>
            </a:pPr>
            <a:r>
              <a:rPr lang="pl-PL" sz="1800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</a:rPr>
              <a:t>KALENDARIUM</a:t>
            </a:r>
            <a:r>
              <a:rPr lang="pl-PL" sz="1800" dirty="0" smtClean="0"/>
              <a:t/>
            </a:r>
            <a:br>
              <a:rPr lang="pl-PL" sz="1800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412776"/>
            <a:ext cx="8686800" cy="468315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1800" b="1" dirty="0" smtClean="0"/>
              <a:t>3. Prelekcje przeprowadzone przez specjalistów i koordynatorów</a:t>
            </a:r>
          </a:p>
          <a:p>
            <a:pPr marL="0" indent="0">
              <a:lnSpc>
                <a:spcPct val="150000"/>
              </a:lnSpc>
              <a:buNone/>
            </a:pPr>
            <a:endParaRPr lang="pl-PL" sz="1800" b="1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1800" b="1" dirty="0" smtClean="0"/>
              <a:t>7 marca </a:t>
            </a:r>
            <a:r>
              <a:rPr lang="pl-PL" sz="1800" dirty="0"/>
              <a:t>w Zespole Szkolno-Gimnazjalnym w Szczytnikach Duchownych odbyła się pierwsza z zaplanowanych trzech prelekcji w ramach projektu "Czynna ochrona dzikich pszczół i trzmieli na terenie Gminy Gniezno" realizowanego przez nasze Stowarzyszenie w ramach "Inicjatyw lokalnych dla ekorozwoju" Fundacji Instytut na rzecz Ekorozwoju finansowanego przez NFOŚiGW. Prelekcję poprowadził pan </a:t>
            </a:r>
            <a:r>
              <a:rPr lang="pl-PL" sz="1800" b="1" dirty="0"/>
              <a:t>Jacek </a:t>
            </a:r>
            <a:r>
              <a:rPr lang="pl-PL" sz="1800" b="1" dirty="0" err="1"/>
              <a:t>Wendzonka</a:t>
            </a:r>
            <a:r>
              <a:rPr lang="pl-PL" sz="1800" b="1" dirty="0"/>
              <a:t> </a:t>
            </a:r>
            <a:r>
              <a:rPr lang="pl-PL" sz="1800" dirty="0"/>
              <a:t>zajmujący się dzikimi pszczołami od wielu lat. Jest doktorantem na </a:t>
            </a:r>
            <a:r>
              <a:rPr lang="pl-PL" sz="1800" dirty="0" err="1"/>
              <a:t>Uniwerytecie</a:t>
            </a:r>
            <a:r>
              <a:rPr lang="pl-PL" sz="1800" dirty="0"/>
              <a:t> A. Mickiewicza </a:t>
            </a:r>
            <a:r>
              <a:rPr lang="pl-PL" sz="1800" dirty="0" smtClean="0"/>
              <a:t>    w </a:t>
            </a:r>
            <a:r>
              <a:rPr lang="pl-PL" sz="1800" dirty="0"/>
              <a:t>Poznaniu, na co dzień pracujący w </a:t>
            </a:r>
            <a:r>
              <a:rPr lang="pl-PL" sz="1800" b="1" dirty="0"/>
              <a:t>Zespole Parków Krajobrazowych Woj. Wielkopolskiego</a:t>
            </a:r>
            <a:r>
              <a:rPr lang="pl-PL" sz="1800" dirty="0"/>
              <a:t>. Spotkanie spotkało się z dużym zainteresowaniem, szczególnie druga część praktyczna wzbudziła ogromne emocje u najmłodszych</a:t>
            </a:r>
            <a:r>
              <a:rPr lang="pl-PL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28935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8016889" cy="601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4406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76672"/>
            <a:ext cx="4320480" cy="576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0853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457200"/>
            <a:ext cx="8380040" cy="235496"/>
          </a:xfrm>
        </p:spPr>
        <p:txBody>
          <a:bodyPr>
            <a:normAutofit fontScale="90000"/>
          </a:bodyPr>
          <a:lstStyle/>
          <a:p>
            <a:pPr lvl="8" algn="ctr" rtl="0">
              <a:spcBef>
                <a:spcPct val="0"/>
              </a:spcBef>
            </a:pPr>
            <a:r>
              <a:rPr lang="pl-PL" sz="2800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</a:rPr>
              <a:t>O projekcie</a:t>
            </a:r>
            <a:br>
              <a:rPr lang="pl-PL" sz="2800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764704"/>
            <a:ext cx="8686800" cy="5760640"/>
          </a:xfrm>
        </p:spPr>
        <p:txBody>
          <a:bodyPr>
            <a:normAutofit fontScale="92500" lnSpcReduction="10000"/>
          </a:bodyPr>
          <a:lstStyle/>
          <a:p>
            <a:pPr marL="0" lvl="0" indent="0" algn="just">
              <a:lnSpc>
                <a:spcPct val="150000"/>
              </a:lnSpc>
              <a:buClr>
                <a:srgbClr val="F0A22E"/>
              </a:buClr>
              <a:buNone/>
            </a:pPr>
            <a:r>
              <a:rPr lang="pl-PL" sz="1700" dirty="0" smtClean="0">
                <a:solidFill>
                  <a:srgbClr val="4E3B30"/>
                </a:solidFill>
              </a:rPr>
              <a:t>Świadomi </a:t>
            </a:r>
            <a:r>
              <a:rPr lang="pl-PL" sz="1700" dirty="0">
                <a:solidFill>
                  <a:srgbClr val="4E3B30"/>
                </a:solidFill>
              </a:rPr>
              <a:t>zagrożeń wynikających ze zmniejszających się ilości owadów zapylających </a:t>
            </a:r>
            <a:r>
              <a:rPr lang="pl-PL" sz="1700" b="1" dirty="0" smtClean="0">
                <a:solidFill>
                  <a:srgbClr val="4E3B30"/>
                </a:solidFill>
              </a:rPr>
              <a:t>Stowarzyszenie „Siedlisko”</a:t>
            </a:r>
            <a:r>
              <a:rPr lang="pl-PL" sz="1700" dirty="0" smtClean="0">
                <a:solidFill>
                  <a:srgbClr val="4E3B30"/>
                </a:solidFill>
              </a:rPr>
              <a:t> wraz </a:t>
            </a:r>
            <a:r>
              <a:rPr lang="pl-PL" sz="1700" dirty="0">
                <a:solidFill>
                  <a:srgbClr val="4E3B30"/>
                </a:solidFill>
              </a:rPr>
              <a:t>z </a:t>
            </a:r>
            <a:r>
              <a:rPr lang="pl-PL" sz="1700" b="1" dirty="0">
                <a:solidFill>
                  <a:srgbClr val="4E3B30"/>
                </a:solidFill>
              </a:rPr>
              <a:t>Nadleśnictwem </a:t>
            </a:r>
            <a:r>
              <a:rPr lang="pl-PL" sz="1700" b="1" dirty="0" smtClean="0">
                <a:solidFill>
                  <a:srgbClr val="4E3B30"/>
                </a:solidFill>
              </a:rPr>
              <a:t>Gniezno </a:t>
            </a:r>
            <a:r>
              <a:rPr lang="pl-PL" sz="1700" dirty="0" smtClean="0">
                <a:solidFill>
                  <a:srgbClr val="4E3B30"/>
                </a:solidFill>
              </a:rPr>
              <a:t>opracowało projekt, </a:t>
            </a:r>
            <a:r>
              <a:rPr lang="pl-PL" sz="1700" dirty="0">
                <a:solidFill>
                  <a:srgbClr val="4E3B30"/>
                </a:solidFill>
              </a:rPr>
              <a:t>który </a:t>
            </a:r>
            <a:r>
              <a:rPr lang="pl-PL" sz="1700" dirty="0" smtClean="0">
                <a:solidFill>
                  <a:srgbClr val="4E3B30"/>
                </a:solidFill>
              </a:rPr>
              <a:t>miał </a:t>
            </a:r>
            <a:r>
              <a:rPr lang="pl-PL" sz="1700" dirty="0">
                <a:solidFill>
                  <a:srgbClr val="4E3B30"/>
                </a:solidFill>
              </a:rPr>
              <a:t>przede wszystkim przyczynić się do wzrostu świadomości ekologicznej, poznania podstawowych informacji o biologii pszczół, trzmieli, zagrożeniach wynikających z chemizacji rolnictwa oraz sposobach zapobiegania wymieraniu pszczół, trzmieli wraz z wdrażaniem działań przyczyniających się do wzrostu ich liczebności. Podjęcie działań związanych z realizacją proponowanej  inicjatywy </a:t>
            </a:r>
            <a:r>
              <a:rPr lang="pl-PL" sz="1700" dirty="0" smtClean="0">
                <a:solidFill>
                  <a:srgbClr val="4E3B30"/>
                </a:solidFill>
              </a:rPr>
              <a:t>przyczynić </a:t>
            </a:r>
            <a:r>
              <a:rPr lang="pl-PL" sz="1700" dirty="0">
                <a:solidFill>
                  <a:srgbClr val="4E3B30"/>
                </a:solidFill>
              </a:rPr>
              <a:t>się </a:t>
            </a:r>
            <a:r>
              <a:rPr lang="pl-PL" sz="1700" dirty="0" smtClean="0">
                <a:solidFill>
                  <a:srgbClr val="4E3B30"/>
                </a:solidFill>
              </a:rPr>
              <a:t>miało do </a:t>
            </a:r>
            <a:r>
              <a:rPr lang="pl-PL" sz="1700" dirty="0">
                <a:solidFill>
                  <a:srgbClr val="4E3B30"/>
                </a:solidFill>
              </a:rPr>
              <a:t>wzrostu świadomości ekologicznej i wiedzy związanej z rolą jaką odgrywają w przyrodzie oraz rolnictwie pszczoły i trzmiele, </a:t>
            </a:r>
            <a:r>
              <a:rPr lang="pl-PL" sz="1700" dirty="0" smtClean="0">
                <a:solidFill>
                  <a:srgbClr val="4E3B30"/>
                </a:solidFill>
              </a:rPr>
              <a:t>zostały </a:t>
            </a:r>
            <a:r>
              <a:rPr lang="pl-PL" sz="1700" dirty="0">
                <a:solidFill>
                  <a:srgbClr val="4E3B30"/>
                </a:solidFill>
              </a:rPr>
              <a:t>stworzone również miejsca umożliwiające zasiedlanie się pszczół.</a:t>
            </a:r>
          </a:p>
          <a:p>
            <a:pPr marL="0" lvl="0" indent="0" algn="just">
              <a:lnSpc>
                <a:spcPct val="150000"/>
              </a:lnSpc>
              <a:buClr>
                <a:srgbClr val="F0A22E"/>
              </a:buClr>
              <a:buNone/>
            </a:pPr>
            <a:endParaRPr lang="pl-PL" sz="1700" dirty="0">
              <a:solidFill>
                <a:srgbClr val="4E3B30"/>
              </a:solidFill>
            </a:endParaRPr>
          </a:p>
          <a:p>
            <a:pPr marL="0" lvl="0" indent="0" algn="just">
              <a:lnSpc>
                <a:spcPct val="150000"/>
              </a:lnSpc>
              <a:buClr>
                <a:srgbClr val="F0A22E"/>
              </a:buClr>
              <a:buNone/>
            </a:pPr>
            <a:r>
              <a:rPr lang="pl-PL" sz="1700" dirty="0">
                <a:solidFill>
                  <a:srgbClr val="4E3B30"/>
                </a:solidFill>
              </a:rPr>
              <a:t>Projekt realizowany </a:t>
            </a:r>
            <a:r>
              <a:rPr lang="pl-PL" sz="1700" dirty="0" smtClean="0">
                <a:solidFill>
                  <a:srgbClr val="4E3B30"/>
                </a:solidFill>
              </a:rPr>
              <a:t>został w </a:t>
            </a:r>
            <a:r>
              <a:rPr lang="pl-PL" sz="1700" dirty="0">
                <a:solidFill>
                  <a:srgbClr val="4E3B30"/>
                </a:solidFill>
              </a:rPr>
              <a:t>ramach  </a:t>
            </a:r>
            <a:r>
              <a:rPr lang="pl-PL" sz="1700" b="1" dirty="0">
                <a:solidFill>
                  <a:srgbClr val="4E3B30"/>
                </a:solidFill>
              </a:rPr>
              <a:t>"Inicjatyw lokalnych dla ekorozwoju" Fundacji Instytut Na Rzecz Ekorozwoju</a:t>
            </a:r>
            <a:r>
              <a:rPr lang="pl-PL" sz="1700" dirty="0">
                <a:solidFill>
                  <a:srgbClr val="4E3B30"/>
                </a:solidFill>
              </a:rPr>
              <a:t>, finansowanego przez </a:t>
            </a:r>
            <a:r>
              <a:rPr lang="pl-PL" sz="1700" b="1" dirty="0">
                <a:solidFill>
                  <a:srgbClr val="4E3B30"/>
                </a:solidFill>
              </a:rPr>
              <a:t>Narodowy Fundusz Ochrony Środowiska  i Gospodarki Wodnej</a:t>
            </a:r>
            <a:r>
              <a:rPr lang="pl-PL" sz="1700" dirty="0">
                <a:solidFill>
                  <a:srgbClr val="4E3B30"/>
                </a:solidFill>
              </a:rPr>
              <a:t>.</a:t>
            </a:r>
          </a:p>
          <a:p>
            <a:pPr marL="0" lvl="0" indent="0" algn="just">
              <a:lnSpc>
                <a:spcPct val="150000"/>
              </a:lnSpc>
              <a:buClr>
                <a:srgbClr val="F0A22E"/>
              </a:buClr>
              <a:buNone/>
            </a:pPr>
            <a:endParaRPr lang="pl-PL" sz="1700" dirty="0">
              <a:solidFill>
                <a:srgbClr val="4E3B30"/>
              </a:solidFill>
            </a:endParaRPr>
          </a:p>
          <a:p>
            <a:pPr marL="0" lvl="0" indent="0" algn="just">
              <a:lnSpc>
                <a:spcPct val="150000"/>
              </a:lnSpc>
              <a:buClr>
                <a:srgbClr val="F0A22E"/>
              </a:buClr>
              <a:buNone/>
            </a:pPr>
            <a:r>
              <a:rPr lang="pl-PL" sz="1700" dirty="0">
                <a:solidFill>
                  <a:srgbClr val="4E3B30"/>
                </a:solidFill>
              </a:rPr>
              <a:t>Projekt </a:t>
            </a:r>
            <a:r>
              <a:rPr lang="pl-PL" sz="1700" dirty="0" smtClean="0">
                <a:solidFill>
                  <a:srgbClr val="4E3B30"/>
                </a:solidFill>
              </a:rPr>
              <a:t>zaadresowany został </a:t>
            </a:r>
            <a:r>
              <a:rPr lang="pl-PL" sz="1700" dirty="0">
                <a:solidFill>
                  <a:srgbClr val="4E3B30"/>
                </a:solidFill>
              </a:rPr>
              <a:t>do mieszkańców gminy Gniezno, przede wszystkim jednak do młodzieży szkolnej</a:t>
            </a:r>
            <a:r>
              <a:rPr lang="pl-PL" sz="1700" dirty="0" smtClean="0">
                <a:solidFill>
                  <a:srgbClr val="4E3B30"/>
                </a:solidFill>
              </a:rPr>
              <a:t>. Realizacja  </a:t>
            </a:r>
            <a:r>
              <a:rPr lang="pl-PL" sz="1700" dirty="0">
                <a:solidFill>
                  <a:srgbClr val="4E3B30"/>
                </a:solidFill>
              </a:rPr>
              <a:t>rocznego projektu rozpoczęła się w </a:t>
            </a:r>
            <a:r>
              <a:rPr lang="pl-PL" sz="1700" b="1" dirty="0">
                <a:solidFill>
                  <a:srgbClr val="4E3B30"/>
                </a:solidFill>
              </a:rPr>
              <a:t>październiku 2015 r.  </a:t>
            </a:r>
          </a:p>
          <a:p>
            <a:pPr marL="0" lvl="8" indent="0" algn="just">
              <a:lnSpc>
                <a:spcPct val="150000"/>
              </a:lnSpc>
              <a:buSzPct val="70000"/>
              <a:buNone/>
            </a:pPr>
            <a:endParaRPr lang="pl-PL" sz="2800" cap="all" dirty="0" smtClean="0">
              <a:solidFill>
                <a:srgbClr val="4E3B30"/>
              </a:solidFill>
              <a:effectLst>
                <a:reflection blurRad="12700" stA="48000" endA="300" endPos="55000" dir="5400000" sy="-90000" algn="bl" rotWithShape="0"/>
              </a:effectLst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389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813039" cy="5859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5497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777686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507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8" algn="ctr" rtl="0">
              <a:spcBef>
                <a:spcPct val="0"/>
              </a:spcBef>
            </a:pPr>
            <a:r>
              <a:rPr lang="pl-PL" sz="1800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</a:rPr>
              <a:t>KALENDARIUM</a:t>
            </a:r>
            <a:r>
              <a:rPr lang="pl-PL" sz="1800" dirty="0" smtClean="0"/>
              <a:t/>
            </a:r>
            <a:br>
              <a:rPr lang="pl-PL" sz="1800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340768"/>
            <a:ext cx="8136904" cy="488600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1800" b="1" dirty="0" smtClean="0"/>
              <a:t>26 i 27 kwietnia </a:t>
            </a:r>
            <a:r>
              <a:rPr lang="pl-PL" sz="1800" dirty="0" smtClean="0"/>
              <a:t>zostały przeprowadzone </a:t>
            </a:r>
            <a:r>
              <a:rPr lang="pl-PL" sz="1800" b="1" dirty="0" smtClean="0"/>
              <a:t>prelekcje </a:t>
            </a:r>
            <a:r>
              <a:rPr lang="pl-PL" sz="1800" dirty="0" smtClean="0"/>
              <a:t>w Zespole Szkolno-</a:t>
            </a:r>
            <a:r>
              <a:rPr lang="pl-PL" sz="1800" dirty="0" err="1" smtClean="0"/>
              <a:t>Gminazjanym</a:t>
            </a:r>
            <a:r>
              <a:rPr lang="pl-PL" sz="1800" dirty="0" smtClean="0"/>
              <a:t> w Szczytnikach Duchownych oraz w Zdziechowie. Szkoła                    w Zdziechowie w związku z dużym zainteresowaniem poprosiła o kolejny wykład, który odbył się 17 czerwca.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pl-PL" sz="1800" dirty="0"/>
          </a:p>
          <a:p>
            <a:pPr marL="0" indent="0" algn="just">
              <a:lnSpc>
                <a:spcPct val="150000"/>
              </a:lnSpc>
              <a:buNone/>
            </a:pP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xmlns="" val="243344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7392821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2126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272808" cy="545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681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7786141" cy="583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4532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0468" y="764704"/>
            <a:ext cx="7021733" cy="526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3935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7354093" cy="5515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3991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8" algn="ctr" rtl="0">
              <a:spcBef>
                <a:spcPct val="0"/>
              </a:spcBef>
            </a:pPr>
            <a:r>
              <a:rPr lang="pl-PL" sz="1800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</a:rPr>
              <a:t>KALENDARIUM</a:t>
            </a:r>
            <a:r>
              <a:rPr lang="pl-PL" sz="1800" dirty="0" smtClean="0"/>
              <a:t/>
            </a:r>
            <a:br>
              <a:rPr lang="pl-PL" sz="1800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340768"/>
            <a:ext cx="8496944" cy="488600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1800" b="1" dirty="0" smtClean="0"/>
              <a:t>4.  10 tablic informacyjno-edukacyjnych dla szkół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1800" dirty="0" smtClean="0"/>
              <a:t>Przekazano szkołom biorącym udział w projekcie, specjalnie na ten cel opracowane </a:t>
            </a:r>
            <a:r>
              <a:rPr lang="pl-PL" sz="1800" b="1" dirty="0" smtClean="0"/>
              <a:t>tablice informacyjno-edukacyjne </a:t>
            </a:r>
            <a:r>
              <a:rPr lang="pl-PL" sz="1800" dirty="0" smtClean="0"/>
              <a:t>(w sumie 10 szt.) zawierające treści związane ze znaczeniem oraz biologią owadów zapylających.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pl-PL" sz="18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1800" b="1" dirty="0" smtClean="0"/>
              <a:t>5. Kłoda bartna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1800" dirty="0" smtClean="0"/>
              <a:t>Nadleśnictwo Gniezno przygotowało i zamontowało </a:t>
            </a:r>
            <a:r>
              <a:rPr lang="pl-PL" sz="1800" b="1" dirty="0" smtClean="0"/>
              <a:t>kłodę bartną </a:t>
            </a:r>
            <a:r>
              <a:rPr lang="pl-PL" sz="1800" dirty="0" smtClean="0"/>
              <a:t>w miejscowości </a:t>
            </a:r>
            <a:r>
              <a:rPr lang="pl-PL" sz="1800" b="1" dirty="0" smtClean="0"/>
              <a:t>Kalina</a:t>
            </a:r>
            <a:r>
              <a:rPr lang="pl-PL" sz="1800" dirty="0" smtClean="0"/>
              <a:t>  na terenie Leśnictwa Stary Dwór. Kłoda bartna przygotowana  została zgodnie z instrukcją zawartą w publikacji „Barcie i kłady w Polsce” Polskiego Towarzystwa Zootechnicznego  z 1937 r.</a:t>
            </a: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xmlns="" val="239110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 descr="C:\Users\karolina.lachowska\Desktop\mat. do spraw. InE\zdj.barc leśna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175" y="476672"/>
            <a:ext cx="4139558" cy="552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6762"/>
            <a:ext cx="3744416" cy="559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1683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8" indent="0" algn="ctr">
              <a:buSzPct val="70000"/>
              <a:buNone/>
            </a:pPr>
            <a:r>
              <a:rPr lang="pl-PL" sz="1800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</a:rPr>
              <a:t>Koordynatorzy</a:t>
            </a: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r>
              <a:rPr lang="pl-PL" sz="1800" b="1" dirty="0" smtClean="0"/>
              <a:t>Maria Brykczyńska      </a:t>
            </a:r>
            <a:r>
              <a:rPr lang="pl-PL" sz="1800" dirty="0" smtClean="0"/>
              <a:t>prezes Stowarzyszenia na Rzecz Aktywizacji Społeczności Lokalnej 	„Siedlisko” w Lubochni</a:t>
            </a:r>
          </a:p>
          <a:p>
            <a:pPr marL="0" indent="0">
              <a:buNone/>
            </a:pPr>
            <a:r>
              <a:rPr lang="pl-PL" sz="1800" b="1" dirty="0" smtClean="0"/>
              <a:t>Karolina </a:t>
            </a:r>
            <a:r>
              <a:rPr lang="pl-PL" sz="1800" b="1" dirty="0" err="1" smtClean="0"/>
              <a:t>Fiutak</a:t>
            </a:r>
            <a:r>
              <a:rPr lang="pl-PL" sz="1800" b="1" dirty="0" smtClean="0"/>
              <a:t>-Łachowska</a:t>
            </a:r>
            <a:r>
              <a:rPr lang="pl-PL" sz="1800" dirty="0" smtClean="0"/>
              <a:t>     St. Specjalista Służby Leśnej ds. ochrony lasu Nadleśnictwa Gniezno</a:t>
            </a:r>
          </a:p>
          <a:p>
            <a:pPr marL="0" indent="0">
              <a:buNone/>
            </a:pPr>
            <a:endParaRPr lang="pl-PL" sz="1800" dirty="0" smtClean="0"/>
          </a:p>
          <a:p>
            <a:pPr marL="0" indent="0">
              <a:buNone/>
            </a:pPr>
            <a:endParaRPr lang="pl-PL" sz="1800" dirty="0"/>
          </a:p>
          <a:p>
            <a:pPr marL="0" lvl="8" indent="0" algn="ctr">
              <a:buSzPct val="70000"/>
              <a:buNone/>
            </a:pPr>
            <a:r>
              <a:rPr lang="pl-PL" sz="1800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</a:rPr>
              <a:t>Specjaliści</a:t>
            </a:r>
          </a:p>
          <a:p>
            <a:pPr marL="0" lvl="8" indent="0" algn="ctr">
              <a:buSzPct val="70000"/>
              <a:buNone/>
            </a:pPr>
            <a:endParaRPr lang="pl-PL" sz="1800" cap="all" dirty="0" smtClean="0">
              <a:solidFill>
                <a:srgbClr val="4E3B30"/>
              </a:solidFill>
              <a:effectLst>
                <a:reflection blurRad="12700" stA="48000" endA="300" endPos="55000" dir="5400000" sy="-90000" algn="bl" rotWithShape="0"/>
              </a:effectLst>
              <a:latin typeface="Franklin Gothic Medium"/>
            </a:endParaRPr>
          </a:p>
          <a:p>
            <a:pPr marL="0" lvl="8" indent="0">
              <a:buSzPct val="70000"/>
              <a:buNone/>
            </a:pPr>
            <a:r>
              <a:rPr lang="pl-PL" sz="1800" b="1" dirty="0" smtClean="0"/>
              <a:t>Jacek </a:t>
            </a:r>
            <a:r>
              <a:rPr lang="pl-PL" sz="1800" b="1" dirty="0" err="1" smtClean="0"/>
              <a:t>Wendzonka</a:t>
            </a:r>
            <a:r>
              <a:rPr lang="pl-PL" sz="1800" b="1" dirty="0" smtClean="0"/>
              <a:t> 	  </a:t>
            </a:r>
            <a:r>
              <a:rPr lang="pl-PL" sz="1800" dirty="0" smtClean="0"/>
              <a:t>specjalista ds. edukacji Zespół Parków Krajobrazowych Województwa </a:t>
            </a:r>
            <a:r>
              <a:rPr lang="pl-PL" sz="1800" dirty="0"/>
              <a:t>Wielkopolskiego, doktorant </a:t>
            </a:r>
            <a:r>
              <a:rPr lang="pl-PL" sz="1800" dirty="0" smtClean="0"/>
              <a:t>UAM</a:t>
            </a:r>
          </a:p>
          <a:p>
            <a:pPr marL="0" lvl="8" indent="0">
              <a:buSzPct val="70000"/>
              <a:buNone/>
            </a:pPr>
            <a:endParaRPr lang="pl-PL" sz="1800" dirty="0" smtClean="0"/>
          </a:p>
          <a:p>
            <a:pPr marL="0" lvl="8" indent="0">
              <a:buSzPct val="70000"/>
              <a:buNone/>
            </a:pPr>
            <a:r>
              <a:rPr lang="pl-PL" sz="1800" b="1" dirty="0" smtClean="0"/>
              <a:t>Jarosław Olejniczka      </a:t>
            </a:r>
            <a:r>
              <a:rPr lang="pl-PL" sz="1800" dirty="0" smtClean="0"/>
              <a:t>Leśniczy Leśnictwa Las Miejski Nadleśnictwa Gniezno, pszczelarz</a:t>
            </a:r>
            <a:endParaRPr lang="pl-PL" sz="1800" cap="all" dirty="0">
              <a:solidFill>
                <a:srgbClr val="4E3B30"/>
              </a:solidFill>
              <a:effectLst>
                <a:reflection blurRad="12700" stA="48000" endA="300" endPos="55000" dir="5400000" sy="-90000" algn="bl" rotWithShape="0"/>
              </a:effectLst>
              <a:latin typeface="Franklin Gothic Medium"/>
            </a:endParaRPr>
          </a:p>
          <a:p>
            <a:pPr marL="0" lvl="8" indent="0">
              <a:buSzPct val="70000"/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xmlns="" val="301137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6669360"/>
            <a:ext cx="8136904" cy="46112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692696"/>
            <a:ext cx="8352928" cy="5832648"/>
          </a:xfrm>
        </p:spPr>
        <p:txBody>
          <a:bodyPr>
            <a:normAutofit/>
          </a:bodyPr>
          <a:lstStyle/>
          <a:p>
            <a:pPr marL="0" lvl="8" indent="0" algn="ctr">
              <a:buSzPct val="70000"/>
              <a:buNone/>
            </a:pPr>
            <a:r>
              <a:rPr lang="pl-PL" sz="1800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</a:rPr>
              <a:t>KALENDARIUM</a:t>
            </a:r>
            <a:endParaRPr lang="pl-PL" sz="1800" dirty="0"/>
          </a:p>
          <a:p>
            <a:pPr marL="0" lvl="8" indent="0">
              <a:buSzPct val="70000"/>
              <a:buNone/>
            </a:pPr>
            <a:r>
              <a:rPr lang="pl-PL" sz="1800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</a:rPr>
              <a:t>			</a:t>
            </a:r>
            <a:endParaRPr lang="pl-PL" sz="1800" dirty="0"/>
          </a:p>
          <a:p>
            <a:pPr marL="0" lvl="8" indent="0">
              <a:buSzPct val="70000"/>
              <a:buNone/>
            </a:pPr>
            <a:r>
              <a:rPr lang="pl-PL" sz="1800" b="1" dirty="0" smtClean="0"/>
              <a:t>6.  2 duże konstrukcje zasiedlające</a:t>
            </a:r>
          </a:p>
          <a:p>
            <a:pPr>
              <a:buAutoNum type="arabicPeriod" startAt="6"/>
            </a:pPr>
            <a:endParaRPr lang="pl-PL" sz="1800" b="1" dirty="0"/>
          </a:p>
          <a:p>
            <a:pPr marL="0" indent="0" algn="just">
              <a:buNone/>
            </a:pPr>
            <a:r>
              <a:rPr lang="pl-PL" sz="1800" b="1" dirty="0" smtClean="0"/>
              <a:t>W maju 2016r. </a:t>
            </a:r>
            <a:r>
              <a:rPr lang="pl-PL" sz="1800" dirty="0" smtClean="0"/>
              <a:t>wykonano i </a:t>
            </a:r>
            <a:r>
              <a:rPr lang="pl-PL" sz="1800" dirty="0"/>
              <a:t>zamontowano 2 duże </a:t>
            </a:r>
            <a:r>
              <a:rPr lang="pl-PL" sz="1800" b="1" dirty="0"/>
              <a:t>konstrukcje zasiedlające </a:t>
            </a:r>
            <a:r>
              <a:rPr lang="pl-PL" sz="1800" dirty="0"/>
              <a:t>wzbogacone o 2 tablice edukacyjne.</a:t>
            </a:r>
            <a:endParaRPr lang="pl-PL" sz="1800" b="1" dirty="0"/>
          </a:p>
          <a:p>
            <a:pPr marL="0" indent="0" algn="just">
              <a:buNone/>
            </a:pPr>
            <a:r>
              <a:rPr lang="pl-PL" sz="1800" dirty="0" smtClean="0"/>
              <a:t>Konstrukcje zamontowano na terenie Wiaty edukacyjnej „Gajówka”, przy siedzibie Nadleśnictwa Gniezno oraz w Lubochni w pobliżu parkingu leśnego na terenie Leśnictwa Stary Dwór.</a:t>
            </a:r>
          </a:p>
          <a:p>
            <a:pPr marL="0" indent="0" algn="just">
              <a:buNone/>
            </a:pPr>
            <a:endParaRPr lang="pl-PL" sz="1800" dirty="0" smtClean="0"/>
          </a:p>
          <a:p>
            <a:pPr marL="0" indent="0" algn="just">
              <a:buNone/>
            </a:pPr>
            <a:r>
              <a:rPr lang="pl-PL" sz="1800" b="1" dirty="0" smtClean="0"/>
              <a:t>7.   10 małych konstrukcji zasiedlających</a:t>
            </a:r>
            <a:endParaRPr lang="pl-PL" sz="1800" b="1" dirty="0"/>
          </a:p>
          <a:p>
            <a:pPr marL="0" indent="0" algn="just">
              <a:buNone/>
            </a:pPr>
            <a:endParaRPr lang="pl-PL" sz="1800" dirty="0" smtClean="0"/>
          </a:p>
          <a:p>
            <a:pPr marL="0" indent="0" algn="just">
              <a:buNone/>
            </a:pPr>
            <a:r>
              <a:rPr lang="pl-PL" sz="1800" dirty="0" smtClean="0"/>
              <a:t>Przekazano szkołom po </a:t>
            </a:r>
            <a:r>
              <a:rPr lang="pl-PL" sz="1800" b="1" dirty="0" smtClean="0"/>
              <a:t>10 małych konstrukcji </a:t>
            </a:r>
            <a:r>
              <a:rPr lang="pl-PL" sz="1800" dirty="0" smtClean="0"/>
              <a:t>zasiedlających do samodzielnego montażu.</a:t>
            </a:r>
            <a:endParaRPr lang="pl-PL" sz="1800" dirty="0"/>
          </a:p>
          <a:p>
            <a:pPr marL="0" indent="0">
              <a:buNone/>
            </a:pPr>
            <a:endParaRPr lang="pl-PL" sz="1800" dirty="0" smtClean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 smtClean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4300" dirty="0" smtClean="0"/>
          </a:p>
          <a:p>
            <a:pPr marL="0" indent="0">
              <a:buNone/>
            </a:pPr>
            <a:endParaRPr lang="pl-PL" sz="4300" dirty="0"/>
          </a:p>
          <a:p>
            <a:pPr marL="0" indent="0">
              <a:buNone/>
            </a:pPr>
            <a:endParaRPr lang="pl-PL" sz="4300" dirty="0" smtClean="0"/>
          </a:p>
          <a:p>
            <a:pPr marL="0" indent="0">
              <a:buNone/>
            </a:pPr>
            <a:endParaRPr lang="pl-PL" sz="4300" dirty="0"/>
          </a:p>
          <a:p>
            <a:pPr marL="0" indent="0">
              <a:buNone/>
            </a:pPr>
            <a:endParaRPr lang="pl-PL" sz="4300" dirty="0" smtClean="0"/>
          </a:p>
          <a:p>
            <a:pPr marL="0" indent="0">
              <a:buNone/>
            </a:pPr>
            <a:endParaRPr lang="pl-PL" sz="4300" dirty="0"/>
          </a:p>
          <a:p>
            <a:pPr marL="0" indent="0">
              <a:buNone/>
            </a:pPr>
            <a:endParaRPr lang="pl-PL" sz="4300" dirty="0" smtClean="0"/>
          </a:p>
          <a:p>
            <a:pPr marL="0" indent="0">
              <a:buNone/>
            </a:pPr>
            <a:endParaRPr lang="pl-PL" sz="4300" dirty="0"/>
          </a:p>
          <a:p>
            <a:pPr marL="0" indent="0">
              <a:buNone/>
            </a:pPr>
            <a:endParaRPr lang="pl-PL" sz="4300" dirty="0" smtClean="0"/>
          </a:p>
          <a:p>
            <a:pPr marL="0" indent="0">
              <a:buNone/>
            </a:pPr>
            <a:endParaRPr lang="pl-PL" sz="4300" dirty="0"/>
          </a:p>
          <a:p>
            <a:pPr marL="0" indent="0">
              <a:buNone/>
            </a:pPr>
            <a:endParaRPr lang="pl-PL" sz="4300" dirty="0" smtClean="0"/>
          </a:p>
          <a:p>
            <a:pPr marL="0" indent="0">
              <a:buNone/>
            </a:pPr>
            <a:endParaRPr lang="pl-PL" sz="4300" dirty="0"/>
          </a:p>
          <a:p>
            <a:pPr marL="0" indent="0">
              <a:buNone/>
            </a:pPr>
            <a:endParaRPr lang="pl-PL" sz="4300" dirty="0" smtClean="0"/>
          </a:p>
          <a:p>
            <a:pPr marL="0" indent="0">
              <a:buNone/>
            </a:pPr>
            <a:endParaRPr lang="pl-PL" sz="4300" dirty="0"/>
          </a:p>
          <a:p>
            <a:pPr marL="0" indent="0">
              <a:buNone/>
            </a:pPr>
            <a:endParaRPr lang="pl-PL" sz="4300" dirty="0" smtClean="0"/>
          </a:p>
        </p:txBody>
      </p:sp>
    </p:spTree>
    <p:extLst>
      <p:ext uri="{BB962C8B-B14F-4D97-AF65-F5344CB8AC3E}">
        <p14:creationId xmlns:p14="http://schemas.microsoft.com/office/powerpoint/2010/main" xmlns="" val="377227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32656"/>
            <a:ext cx="432048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0419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475" y="692696"/>
            <a:ext cx="8605399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3187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8" algn="ctr" rtl="0">
              <a:spcBef>
                <a:spcPct val="0"/>
              </a:spcBef>
            </a:pPr>
            <a:r>
              <a:rPr lang="pl-PL" sz="1800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</a:rPr>
              <a:t>KALENDARIUM</a:t>
            </a:r>
            <a:r>
              <a:rPr lang="pl-PL" sz="1800" dirty="0" smtClean="0"/>
              <a:t/>
            </a:r>
            <a:br>
              <a:rPr lang="pl-PL" sz="1800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pl-PL" dirty="0" smtClean="0"/>
              <a:t> </a:t>
            </a:r>
            <a:r>
              <a:rPr lang="pl-PL" sz="1800" b="1" dirty="0" smtClean="0"/>
              <a:t>8.    Konkurs „Domek dla Mai”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1800" dirty="0" smtClean="0"/>
              <a:t>W czerwcu 2016 r. ogłoszono </a:t>
            </a:r>
            <a:r>
              <a:rPr lang="pl-PL" sz="1800" b="1" dirty="0" smtClean="0"/>
              <a:t>konkurs „Domek dla Mai” </a:t>
            </a:r>
            <a:r>
              <a:rPr lang="pl-PL" sz="1800" dirty="0" smtClean="0"/>
              <a:t>na najlepiej wykonaną przez ucznia wraz z rodzicem konstrukcję zasiedlającą dla owadów zapylających wraz z montażem na terenie posesji.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pl-PL" sz="1800" b="1" dirty="0" smtClean="0"/>
              <a:t>Poza projektem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pl-PL" sz="1800" b="1" dirty="0" smtClean="0"/>
              <a:t>Festyn w Szczytnikach Duchownych</a:t>
            </a:r>
            <a:endParaRPr lang="pl-PL" sz="1800" b="1" dirty="0"/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1800" dirty="0" smtClean="0"/>
              <a:t>W związku z dużym zainteresowaniem projektem zaproszeni zostaliśmy  4 czerwca do udziału w Festynie rodzinnym</a:t>
            </a:r>
            <a:r>
              <a:rPr lang="pl-PL" sz="1800" dirty="0"/>
              <a:t> </a:t>
            </a:r>
            <a:r>
              <a:rPr lang="pl-PL" sz="1800" dirty="0" smtClean="0"/>
              <a:t>organizowany </a:t>
            </a:r>
            <a:r>
              <a:rPr lang="pl-PL" sz="1800" dirty="0"/>
              <a:t>przez </a:t>
            </a:r>
            <a:r>
              <a:rPr lang="pl-PL" sz="1800" b="1" dirty="0"/>
              <a:t>ZSG w Szczytnikach Duchownych i Radę </a:t>
            </a:r>
            <a:r>
              <a:rPr lang="pl-PL" sz="1800" b="1" dirty="0" smtClean="0"/>
              <a:t>Rodziców</a:t>
            </a:r>
            <a:r>
              <a:rPr lang="pl-PL" sz="1800" dirty="0" smtClean="0"/>
              <a:t>. Stowarzyszenie </a:t>
            </a:r>
            <a:r>
              <a:rPr lang="pl-PL" sz="1800" dirty="0"/>
              <a:t>"Siedlisko" i Nadleśnictwo Gniezno przygotowało stoiska związane z ochroną dzikich pszczół i trzmieli oraz szeroko rozumianą ochroną przyrody. Zaprosiliśmy do udziału w Festynie pszczelarzy z powiatu gnieźnieńskiego i ogrodników (promocja roślin miododajnych). Rozdawaliśmy balony - pszczółki i kwiaty, były stanowiska do malowania twarzy i z origami. Odbyły się różnego rodzaju konkursy z nagrodami.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pl-PL" sz="1800" dirty="0"/>
          </a:p>
          <a:p>
            <a:pPr marL="0" indent="0" algn="just">
              <a:lnSpc>
                <a:spcPct val="120000"/>
              </a:lnSpc>
              <a:buNone/>
            </a:pPr>
            <a:endParaRPr lang="pl-PL" sz="1600" dirty="0" smtClean="0"/>
          </a:p>
          <a:p>
            <a:pPr marL="0" indent="0" algn="just">
              <a:lnSpc>
                <a:spcPct val="120000"/>
              </a:lnSpc>
              <a:buNone/>
            </a:pPr>
            <a:endParaRPr lang="pl-PL" sz="1600" dirty="0"/>
          </a:p>
          <a:p>
            <a:pPr marL="0" indent="0" algn="just">
              <a:lnSpc>
                <a:spcPct val="120000"/>
              </a:lnSpc>
              <a:buNone/>
            </a:pPr>
            <a:endParaRPr lang="pl-PL" sz="1600" dirty="0" smtClean="0"/>
          </a:p>
          <a:p>
            <a:pPr marL="0" indent="0" algn="just">
              <a:lnSpc>
                <a:spcPct val="120000"/>
              </a:lnSpc>
              <a:buNone/>
            </a:pPr>
            <a:endParaRPr lang="pl-PL" sz="1600" b="1" dirty="0"/>
          </a:p>
        </p:txBody>
      </p:sp>
    </p:spTree>
    <p:extLst>
      <p:ext uri="{BB962C8B-B14F-4D97-AF65-F5344CB8AC3E}">
        <p14:creationId xmlns:p14="http://schemas.microsoft.com/office/powerpoint/2010/main" xmlns="" val="187905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848872" cy="5886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9696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930156" cy="594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5381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6632"/>
            <a:ext cx="4680520" cy="651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5578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280" y="764704"/>
            <a:ext cx="7810144" cy="585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8828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884368" cy="5913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9632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280" y="764704"/>
            <a:ext cx="7954160" cy="5965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4625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6669360"/>
            <a:ext cx="8136904" cy="46112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692696"/>
            <a:ext cx="8686800" cy="5832648"/>
          </a:xfrm>
        </p:spPr>
        <p:txBody>
          <a:bodyPr>
            <a:normAutofit/>
          </a:bodyPr>
          <a:lstStyle/>
          <a:p>
            <a:endParaRPr lang="pl-PL" sz="1800" dirty="0"/>
          </a:p>
          <a:p>
            <a:pPr marL="0" lvl="8" indent="0">
              <a:buSzPct val="70000"/>
              <a:buNone/>
            </a:pPr>
            <a:r>
              <a:rPr lang="pl-PL" sz="1800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</a:rPr>
              <a:t>				KALENDARIUM</a:t>
            </a:r>
            <a:endParaRPr lang="pl-PL" sz="1800" dirty="0"/>
          </a:p>
          <a:p>
            <a:pPr>
              <a:buClrTx/>
              <a:buFont typeface="Wingdings" panose="05000000000000000000" pitchFamily="2" charset="2"/>
              <a:buChar char="v"/>
            </a:pPr>
            <a:endParaRPr lang="pl-PL" sz="1800" b="1" dirty="0"/>
          </a:p>
          <a:p>
            <a:pPr>
              <a:buClrTx/>
              <a:buSzPct val="79000"/>
              <a:buAutoNum type="arabicPeriod"/>
            </a:pPr>
            <a:r>
              <a:rPr lang="pl-PL" sz="1800" b="1" dirty="0" smtClean="0"/>
              <a:t>Warsztaty dla uczniów i nauczycieli</a:t>
            </a:r>
          </a:p>
          <a:p>
            <a:pPr>
              <a:buClrTx/>
              <a:buSzPct val="79000"/>
              <a:buAutoNum type="arabicPeriod"/>
            </a:pPr>
            <a:endParaRPr lang="pl-PL" sz="1800" b="1" dirty="0" smtClean="0"/>
          </a:p>
          <a:p>
            <a:pPr marL="0" indent="0">
              <a:buNone/>
            </a:pPr>
            <a:r>
              <a:rPr lang="pl-PL" sz="1800" b="1" dirty="0" smtClean="0"/>
              <a:t>29 </a:t>
            </a:r>
            <a:r>
              <a:rPr lang="pl-PL" sz="1800" b="1" dirty="0"/>
              <a:t>października 2015 r. </a:t>
            </a:r>
            <a:r>
              <a:rPr lang="pl-PL" sz="1800" dirty="0"/>
              <a:t>w </a:t>
            </a:r>
            <a:r>
              <a:rPr lang="pl-PL" sz="1800" b="1" dirty="0"/>
              <a:t>Ośrodku Edukacji Przyrodniczej ZPKWW w Lądzie </a:t>
            </a:r>
            <a:r>
              <a:rPr lang="pl-PL" sz="1800" dirty="0"/>
              <a:t>odbyły się warsztaty dla uczniów, liderów szkół podstawowych i gimnazjalnych oraz nauczycieli. Zajęcia przeprowadził Jacek </a:t>
            </a:r>
            <a:r>
              <a:rPr lang="pl-PL" sz="1800" dirty="0" err="1"/>
              <a:t>Wendzonka</a:t>
            </a:r>
            <a:r>
              <a:rPr lang="pl-PL" sz="1800" dirty="0"/>
              <a:t>, który od wielu lat zajmuje się badaniem dzikich pszczół. Uczestnicy spotkania zapoznali się m.in. z biologią tych owadów, dowiedzieli się po czym można rozpoznać dzikie pszczoły i trzmiele oraz jak wykonać dla nich sztuczne gniazda. </a:t>
            </a:r>
            <a:endParaRPr lang="pl-PL" sz="1800" dirty="0" smtClean="0"/>
          </a:p>
          <a:p>
            <a:pPr marL="0" indent="0">
              <a:lnSpc>
                <a:spcPct val="150000"/>
              </a:lnSpc>
              <a:buNone/>
            </a:pPr>
            <a:endParaRPr lang="pl-PL" sz="1800" dirty="0"/>
          </a:p>
          <a:p>
            <a:pPr marL="0" indent="0">
              <a:lnSpc>
                <a:spcPct val="150000"/>
              </a:lnSpc>
              <a:buNone/>
            </a:pPr>
            <a:r>
              <a:rPr lang="pl-PL" sz="1800" dirty="0"/>
              <a:t>W warsztatach brali udział uczniowie </a:t>
            </a:r>
            <a:r>
              <a:rPr lang="pl-PL" sz="1800" dirty="0" smtClean="0"/>
              <a:t>i nauczyciele z </a:t>
            </a:r>
            <a:r>
              <a:rPr lang="pl-PL" sz="1800" b="1" dirty="0"/>
              <a:t>Zespołu Szkolno-Gimnazjalnego </a:t>
            </a:r>
            <a:r>
              <a:rPr lang="pl-PL" sz="1800" b="1" dirty="0" smtClean="0"/>
              <a:t>     w </a:t>
            </a:r>
            <a:r>
              <a:rPr lang="pl-PL" sz="1800" b="1" dirty="0"/>
              <a:t>Szczytnikach Duchownych</a:t>
            </a:r>
            <a:r>
              <a:rPr lang="pl-PL" sz="1800" dirty="0"/>
              <a:t>, z </a:t>
            </a:r>
            <a:r>
              <a:rPr lang="pl-PL" sz="1800" b="1" dirty="0"/>
              <a:t>Zespołu Szkół w Jankowie Dolnym</a:t>
            </a:r>
            <a:r>
              <a:rPr lang="pl-PL" sz="1800" dirty="0"/>
              <a:t>, z </a:t>
            </a:r>
            <a:r>
              <a:rPr lang="pl-PL" sz="1800" b="1" dirty="0"/>
              <a:t>Zespołu Szkolno-Gimnazjalnego w Zdziechowie</a:t>
            </a:r>
            <a:r>
              <a:rPr lang="pl-PL" sz="1800" dirty="0"/>
              <a:t> oraz ze </a:t>
            </a:r>
            <a:r>
              <a:rPr lang="pl-PL" sz="1800" b="1" dirty="0"/>
              <a:t>Szkoły Podstawowej </a:t>
            </a:r>
            <a:r>
              <a:rPr lang="pl-PL" sz="1800" b="1" dirty="0" smtClean="0"/>
              <a:t>w Modliszewku</a:t>
            </a:r>
            <a:r>
              <a:rPr lang="pl-PL" sz="1800" dirty="0" smtClean="0"/>
              <a:t>.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1800" dirty="0" smtClean="0"/>
              <a:t> </a:t>
            </a:r>
            <a:endParaRPr lang="pl-PL" sz="1800" dirty="0"/>
          </a:p>
          <a:p>
            <a:pPr marL="0" indent="0">
              <a:buNone/>
            </a:pPr>
            <a:endParaRPr lang="pl-PL" sz="1800" dirty="0" smtClean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 smtClean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4300" dirty="0" smtClean="0"/>
          </a:p>
          <a:p>
            <a:pPr marL="0" indent="0">
              <a:buNone/>
            </a:pPr>
            <a:endParaRPr lang="pl-PL" sz="4300" dirty="0"/>
          </a:p>
          <a:p>
            <a:pPr marL="0" indent="0">
              <a:buNone/>
            </a:pPr>
            <a:endParaRPr lang="pl-PL" sz="4300" dirty="0" smtClean="0"/>
          </a:p>
          <a:p>
            <a:pPr marL="0" indent="0">
              <a:buNone/>
            </a:pPr>
            <a:endParaRPr lang="pl-PL" sz="4300" dirty="0"/>
          </a:p>
          <a:p>
            <a:pPr marL="0" indent="0">
              <a:buNone/>
            </a:pPr>
            <a:endParaRPr lang="pl-PL" sz="4300" dirty="0" smtClean="0"/>
          </a:p>
          <a:p>
            <a:pPr marL="0" indent="0">
              <a:buNone/>
            </a:pPr>
            <a:endParaRPr lang="pl-PL" sz="4300" dirty="0"/>
          </a:p>
          <a:p>
            <a:pPr marL="0" indent="0">
              <a:buNone/>
            </a:pPr>
            <a:endParaRPr lang="pl-PL" sz="4300" dirty="0" smtClean="0"/>
          </a:p>
          <a:p>
            <a:pPr marL="0" indent="0">
              <a:buNone/>
            </a:pPr>
            <a:endParaRPr lang="pl-PL" sz="4300" dirty="0"/>
          </a:p>
          <a:p>
            <a:pPr marL="0" indent="0">
              <a:buNone/>
            </a:pPr>
            <a:endParaRPr lang="pl-PL" sz="4300" dirty="0" smtClean="0"/>
          </a:p>
          <a:p>
            <a:pPr marL="0" indent="0">
              <a:buNone/>
            </a:pPr>
            <a:endParaRPr lang="pl-PL" sz="4300" dirty="0"/>
          </a:p>
          <a:p>
            <a:pPr marL="0" indent="0">
              <a:buNone/>
            </a:pPr>
            <a:endParaRPr lang="pl-PL" sz="4300" dirty="0" smtClean="0"/>
          </a:p>
          <a:p>
            <a:pPr marL="0" indent="0">
              <a:buNone/>
            </a:pPr>
            <a:endParaRPr lang="pl-PL" sz="4300" dirty="0"/>
          </a:p>
          <a:p>
            <a:pPr marL="0" indent="0">
              <a:buNone/>
            </a:pPr>
            <a:endParaRPr lang="pl-PL" sz="4300" dirty="0" smtClean="0"/>
          </a:p>
          <a:p>
            <a:pPr marL="0" indent="0">
              <a:buNone/>
            </a:pPr>
            <a:endParaRPr lang="pl-PL" sz="4300" dirty="0"/>
          </a:p>
          <a:p>
            <a:pPr marL="0" indent="0">
              <a:buNone/>
            </a:pPr>
            <a:endParaRPr lang="pl-PL" sz="4300" dirty="0" smtClean="0"/>
          </a:p>
        </p:txBody>
      </p:sp>
    </p:spTree>
    <p:extLst>
      <p:ext uri="{BB962C8B-B14F-4D97-AF65-F5344CB8AC3E}">
        <p14:creationId xmlns:p14="http://schemas.microsoft.com/office/powerpoint/2010/main" xmlns="" val="102176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7344816" cy="550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6676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312" y="980728"/>
            <a:ext cx="7234080" cy="5425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3393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026168" cy="601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1446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280" y="764704"/>
            <a:ext cx="7810144" cy="585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6993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280" y="764704"/>
            <a:ext cx="7954160" cy="596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1493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2323" y="908720"/>
            <a:ext cx="7186074" cy="538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794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642" y="1268760"/>
            <a:ext cx="7424766" cy="494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307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6669360"/>
            <a:ext cx="8136904" cy="46112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88640"/>
            <a:ext cx="8686800" cy="6552728"/>
          </a:xfrm>
        </p:spPr>
        <p:txBody>
          <a:bodyPr>
            <a:normAutofit fontScale="70000" lnSpcReduction="20000"/>
          </a:bodyPr>
          <a:lstStyle/>
          <a:p>
            <a:pPr marL="0" lvl="8" indent="0" algn="ctr">
              <a:buSzPct val="70000"/>
              <a:buNone/>
            </a:pPr>
            <a:r>
              <a:rPr lang="pl-PL" sz="2200" b="1" dirty="0" smtClean="0"/>
              <a:t>Warsztaty  w  czasie Półkolonii</a:t>
            </a:r>
            <a:endParaRPr lang="pl-PL" sz="2200" b="1" dirty="0"/>
          </a:p>
          <a:p>
            <a:pPr marL="0" indent="0">
              <a:buNone/>
            </a:pPr>
            <a:endParaRPr lang="pl-PL" sz="2200" dirty="0"/>
          </a:p>
          <a:p>
            <a:pPr marL="0" indent="0" algn="just">
              <a:lnSpc>
                <a:spcPct val="160000"/>
              </a:lnSpc>
              <a:buNone/>
            </a:pPr>
            <a:r>
              <a:rPr lang="pl-PL" sz="2200" b="1" dirty="0" smtClean="0"/>
              <a:t>W sierpniu 2016r. </a:t>
            </a:r>
            <a:r>
              <a:rPr lang="pl-PL" sz="2200" dirty="0" smtClean="0"/>
              <a:t>Stowarzyszeniem </a:t>
            </a:r>
            <a:r>
              <a:rPr lang="pl-PL" sz="2200" dirty="0"/>
              <a:t>„Siedlisko" </a:t>
            </a:r>
            <a:r>
              <a:rPr lang="pl-PL" sz="2200" dirty="0" smtClean="0"/>
              <a:t>wraz z Nadleśnictwem </a:t>
            </a:r>
            <a:r>
              <a:rPr lang="pl-PL" sz="2200" dirty="0"/>
              <a:t>Gniezno </a:t>
            </a:r>
            <a:r>
              <a:rPr lang="pl-PL" sz="2200" dirty="0" smtClean="0"/>
              <a:t> dodatkowo poza  harmonogramem projektu </a:t>
            </a:r>
            <a:r>
              <a:rPr lang="pl-PL" sz="2200" dirty="0"/>
              <a:t>„Czynna ochrona dzikich pszczół i trzmieli na terenie Gminy Gniezno" </a:t>
            </a:r>
            <a:r>
              <a:rPr lang="pl-PL" sz="2200" dirty="0" smtClean="0"/>
              <a:t>w czasie organizowanych półkolonii przeprowadziło </a:t>
            </a:r>
            <a:r>
              <a:rPr lang="pl-PL" sz="2200" b="1" dirty="0"/>
              <a:t>warsztaty edukacyjne dla 60 dzieci</a:t>
            </a:r>
            <a:r>
              <a:rPr lang="pl-PL" sz="2200" dirty="0"/>
              <a:t>.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pl-PL" sz="2200" dirty="0"/>
              <a:t>Dzieci uczestniczyły w zajęciach przygotowanych przez pracowników nadleśnictwa. Każda z grup pod opieką swojego przewodnika miała inne zadanie do wykonania. Dzieci w ramach </a:t>
            </a:r>
            <a:r>
              <a:rPr lang="pl-PL" sz="2200" dirty="0" smtClean="0"/>
              <a:t>warsztatów </a:t>
            </a:r>
            <a:r>
              <a:rPr lang="pl-PL" sz="2200" dirty="0"/>
              <a:t>odbyły wycieczkę po lesie, gdzie uczyły się rozpoznawać gatunki spotkanych roślin oraz dostrzegać różnorodność powiązań pomiędzy poszczególnymi organizmami tworzącymi ekosystem leśny. Leśniczy Jarosław Olejniczak odkrywał tajemnice z życia pszczół i pozostałych owadów zapylających, zapoznawał małych przyrodników z bogactwem roślin kwitnących oraz pokazywał pierwsze „ sukcesy lęgowe„ w zasiedlonej przez pszczoły samotnice konstrukcji. Karolina Łachowska w wiacie edukacyjnej „Gajówka" prowadziła zajęcia, których tematem była niezastąpiona rola pszczół w procesie zapylania. Dzieci rozwiązywały zadania i krzyżówki związane z tematyka zajęć, kosztowały warzyw i owoców, które powstają dzięki zapyleniu przez owady oraz wypełniały szyszkami, słomą i korą konstrukcje zasiedlające dla owadów. </a:t>
            </a:r>
            <a:r>
              <a:rPr lang="pl-PL" sz="2200" dirty="0" smtClean="0"/>
              <a:t>       W </a:t>
            </a:r>
            <a:r>
              <a:rPr lang="pl-PL" sz="2200" dirty="0"/>
              <a:t>czasie warsztatów powstawał również </a:t>
            </a:r>
            <a:r>
              <a:rPr lang="pl-PL" sz="2200" b="1" dirty="0"/>
              <a:t>film w ramach  cyklu filmowego pt. "Bój o Rój"  dofinansowanego w ramach konkursu Edukacja Ekologiczna przez Wojewódzki Fundusz Ochrony Środowiska i Gospodarki Wodnej w Poznaniu</a:t>
            </a:r>
            <a:r>
              <a:rPr lang="pl-PL" sz="2200" dirty="0"/>
              <a:t>. W ramach cyklu powstają dwa filmy mówiące o znaczeniu i roli ekologicznej pszczół. Emisja filmów realizowana będzie na antenie telewizyjnej </a:t>
            </a:r>
            <a:r>
              <a:rPr lang="pl-PL" sz="2200" b="1" dirty="0"/>
              <a:t>TVP3 Poznań lub WTK w październiku br.</a:t>
            </a:r>
          </a:p>
          <a:p>
            <a:pPr marL="0" indent="0">
              <a:buNone/>
            </a:pPr>
            <a:endParaRPr lang="pl-PL" sz="2200" dirty="0" smtClean="0"/>
          </a:p>
          <a:p>
            <a:pPr marL="0" indent="0">
              <a:buNone/>
            </a:pPr>
            <a:endParaRPr lang="pl-PL" sz="2300" dirty="0"/>
          </a:p>
          <a:p>
            <a:pPr marL="0" indent="0">
              <a:buNone/>
            </a:pPr>
            <a:endParaRPr lang="pl-PL" sz="2300" dirty="0" smtClean="0"/>
          </a:p>
          <a:p>
            <a:pPr marL="0" indent="0">
              <a:buNone/>
            </a:pPr>
            <a:endParaRPr lang="pl-PL" sz="2300" dirty="0"/>
          </a:p>
          <a:p>
            <a:pPr marL="0" indent="0">
              <a:buNone/>
            </a:pPr>
            <a:endParaRPr lang="pl-PL" sz="2300" dirty="0" smtClean="0"/>
          </a:p>
          <a:p>
            <a:pPr marL="0" indent="0">
              <a:buNone/>
            </a:pPr>
            <a:endParaRPr lang="pl-PL" sz="2300" dirty="0"/>
          </a:p>
          <a:p>
            <a:pPr marL="0" indent="0">
              <a:buNone/>
            </a:pPr>
            <a:endParaRPr lang="pl-PL" sz="2300" dirty="0" smtClean="0"/>
          </a:p>
          <a:p>
            <a:pPr marL="0" indent="0">
              <a:buNone/>
            </a:pPr>
            <a:endParaRPr lang="pl-PL" sz="4300" dirty="0"/>
          </a:p>
          <a:p>
            <a:pPr marL="0" indent="0">
              <a:buNone/>
            </a:pPr>
            <a:endParaRPr lang="pl-PL" sz="4300" dirty="0" smtClean="0"/>
          </a:p>
          <a:p>
            <a:pPr marL="0" indent="0">
              <a:buNone/>
            </a:pPr>
            <a:endParaRPr lang="pl-PL" sz="4300" dirty="0"/>
          </a:p>
          <a:p>
            <a:pPr marL="0" indent="0">
              <a:buNone/>
            </a:pPr>
            <a:endParaRPr lang="pl-PL" sz="4300" dirty="0" smtClean="0"/>
          </a:p>
          <a:p>
            <a:pPr marL="0" indent="0">
              <a:buNone/>
            </a:pPr>
            <a:endParaRPr lang="pl-PL" sz="4300" dirty="0"/>
          </a:p>
          <a:p>
            <a:pPr marL="0" indent="0">
              <a:buNone/>
            </a:pPr>
            <a:endParaRPr lang="pl-PL" sz="4300" dirty="0" smtClean="0"/>
          </a:p>
          <a:p>
            <a:pPr marL="0" indent="0">
              <a:buNone/>
            </a:pPr>
            <a:endParaRPr lang="pl-PL" sz="4300" dirty="0"/>
          </a:p>
          <a:p>
            <a:pPr marL="0" indent="0">
              <a:buNone/>
            </a:pPr>
            <a:endParaRPr lang="pl-PL" sz="4300" dirty="0" smtClean="0"/>
          </a:p>
          <a:p>
            <a:pPr marL="0" indent="0">
              <a:buNone/>
            </a:pPr>
            <a:endParaRPr lang="pl-PL" sz="4300" dirty="0"/>
          </a:p>
          <a:p>
            <a:pPr marL="0" indent="0">
              <a:buNone/>
            </a:pPr>
            <a:endParaRPr lang="pl-PL" sz="4300" dirty="0" smtClean="0"/>
          </a:p>
          <a:p>
            <a:pPr marL="0" indent="0">
              <a:buNone/>
            </a:pPr>
            <a:endParaRPr lang="pl-PL" sz="4300" dirty="0"/>
          </a:p>
          <a:p>
            <a:pPr marL="0" indent="0">
              <a:buNone/>
            </a:pPr>
            <a:endParaRPr lang="pl-PL" sz="4300" dirty="0" smtClean="0"/>
          </a:p>
        </p:txBody>
      </p:sp>
    </p:spTree>
    <p:extLst>
      <p:ext uri="{BB962C8B-B14F-4D97-AF65-F5344CB8AC3E}">
        <p14:creationId xmlns:p14="http://schemas.microsoft.com/office/powerpoint/2010/main" xmlns="" val="377227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C:\Users\karolina.lachowska\Desktop\strona www\DSC_0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7" y="620688"/>
            <a:ext cx="7964802" cy="548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002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C:\Users\karolina.lachowska\Desktop\strona www\DSC_02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498" y="1554163"/>
            <a:ext cx="8315403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5287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Ośrodek Edukacji Przyrodniczej W Lądzie</a:t>
            </a:r>
            <a:endParaRPr lang="pl-PL" dirty="0"/>
          </a:p>
        </p:txBody>
      </p:sp>
      <p:pic>
        <p:nvPicPr>
          <p:cNvPr id="3074" name="Picture 2" descr="C:\Users\karolina.lachowska\Desktop\jola\DSC017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6960773" cy="522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696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 descr="C:\Users\karolina.lachowska\Desktop\strona www\DSC_00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350908" cy="558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8946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C:\Users\karolina.lachowska\Desktop\strona www\DSC_00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7720445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107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 descr="C:\Users\karolina.lachowska\Desktop\strona www\DSC_00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040780" cy="586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1138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 descr="C:\Users\karolina.lachowska\Desktop\strona www\DSC_00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056229" cy="571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461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C:\Users\karolina.lachowska\Desktop\strona www\DSC_01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75955" cy="560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8114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 descr="C:\Users\karolina.lachowska\Desktop\strona www\DSC_01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873245" cy="526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4877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 descr="C:\Users\karolina.lachowska\Desktop\strona www\DSC_01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605" y="980728"/>
            <a:ext cx="8023843" cy="536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810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5" name="Picture 3" descr="C:\Users\karolina.lachowska\Desktop\strona www\DSC_01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8017261" cy="536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832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339" name="Picture 3" descr="C:\Users\karolina.lachowska\Desktop\pszczoły warsztaty zdjęcia\DSC_019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58572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9912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623" y="404664"/>
            <a:ext cx="8605399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3346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15" b="1515"/>
          <a:stretch>
            <a:fillRect/>
          </a:stretch>
        </p:blipFill>
        <p:spPr>
          <a:xfrm>
            <a:off x="611560" y="443941"/>
            <a:ext cx="8161548" cy="5935672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72260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12966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5233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962" y="404664"/>
            <a:ext cx="8605398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6664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6669360"/>
            <a:ext cx="8136904" cy="46112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692696"/>
            <a:ext cx="8686800" cy="5832648"/>
          </a:xfrm>
        </p:spPr>
        <p:txBody>
          <a:bodyPr>
            <a:normAutofit/>
          </a:bodyPr>
          <a:lstStyle/>
          <a:p>
            <a:endParaRPr lang="pl-PL" sz="1800" dirty="0" smtClean="0"/>
          </a:p>
          <a:p>
            <a:pPr marL="0" lvl="8" indent="0">
              <a:buSzPct val="70000"/>
              <a:buNone/>
            </a:pPr>
            <a:r>
              <a:rPr lang="pl-PL" sz="1800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</a:rPr>
              <a:t>				KALENDARIUM</a:t>
            </a:r>
            <a:endParaRPr lang="pl-PL" sz="1800" dirty="0"/>
          </a:p>
          <a:p>
            <a:pPr marL="0" lvl="8" indent="0">
              <a:buSzPct val="70000"/>
              <a:buNone/>
            </a:pPr>
            <a:r>
              <a:rPr lang="pl-PL" sz="1800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</a:rPr>
              <a:t>	</a:t>
            </a:r>
            <a:endParaRPr lang="pl-PL" sz="1800" dirty="0" smtClean="0"/>
          </a:p>
          <a:p>
            <a:pPr marL="0" indent="0">
              <a:buNone/>
            </a:pPr>
            <a:r>
              <a:rPr lang="pl-PL" sz="1800" b="1" dirty="0" smtClean="0"/>
              <a:t>9. Rozstrzygnięcie konkursu” Domek dla Mai”</a:t>
            </a:r>
          </a:p>
          <a:p>
            <a:pPr marL="0" indent="0">
              <a:buNone/>
            </a:pPr>
            <a:endParaRPr lang="pl-PL" sz="1800" b="1" dirty="0" smtClean="0"/>
          </a:p>
          <a:p>
            <a:pPr marL="0" indent="0" algn="just">
              <a:buNone/>
            </a:pPr>
            <a:r>
              <a:rPr lang="pl-PL" sz="1800" dirty="0" smtClean="0"/>
              <a:t>    </a:t>
            </a:r>
            <a:r>
              <a:rPr lang="pl-PL" sz="1800" b="1" dirty="0" smtClean="0"/>
              <a:t>We wrześniu 2016 r. </a:t>
            </a:r>
            <a:r>
              <a:rPr lang="pl-PL" sz="1800" dirty="0" smtClean="0"/>
              <a:t>rozstrzygnięty został konkurs przeprowadzony w ramach projektu</a:t>
            </a:r>
          </a:p>
          <a:p>
            <a:pPr marL="0" indent="0" algn="just">
              <a:buNone/>
            </a:pPr>
            <a:r>
              <a:rPr lang="pl-PL" sz="1800" dirty="0" smtClean="0"/>
              <a:t>„Czynna ochrona dzikich pszczół i trzmieli na terenie Gminy Gniezno” pt. </a:t>
            </a:r>
            <a:r>
              <a:rPr lang="pl-PL" sz="1800" b="1" dirty="0" smtClean="0"/>
              <a:t>„Domek dla Mai”</a:t>
            </a:r>
            <a:r>
              <a:rPr lang="pl-PL" sz="1800" dirty="0" smtClean="0"/>
              <a:t>.  </a:t>
            </a:r>
            <a:r>
              <a:rPr lang="pl-PL" sz="1800" dirty="0"/>
              <a:t>Konkurs </a:t>
            </a:r>
            <a:r>
              <a:rPr lang="pl-PL" sz="1800" dirty="0" smtClean="0"/>
              <a:t>adresowany był do dzieci </a:t>
            </a:r>
            <a:r>
              <a:rPr lang="pl-PL" sz="1800" dirty="0"/>
              <a:t>i młodzieży do lat 18 mieszkających na </a:t>
            </a:r>
            <a:r>
              <a:rPr lang="pl-PL" sz="1800" dirty="0" smtClean="0"/>
              <a:t>terenie </a:t>
            </a:r>
            <a:r>
              <a:rPr lang="pl-PL" sz="1800" dirty="0"/>
              <a:t>Gminy Gniezno. </a:t>
            </a:r>
            <a:r>
              <a:rPr lang="pl-PL" sz="1800" dirty="0" smtClean="0"/>
              <a:t>Warunkiem przystąpienia  </a:t>
            </a:r>
            <a:r>
              <a:rPr lang="pl-PL" sz="1800" dirty="0"/>
              <a:t>do  konkursu  </a:t>
            </a:r>
            <a:r>
              <a:rPr lang="pl-PL" sz="1800" dirty="0" smtClean="0"/>
              <a:t>był udział  </a:t>
            </a:r>
            <a:r>
              <a:rPr lang="pl-PL" sz="1800" dirty="0"/>
              <a:t>osoby  dorosłej  wspomagającej  wykonanie </a:t>
            </a:r>
            <a:r>
              <a:rPr lang="pl-PL" sz="1800" dirty="0" smtClean="0"/>
              <a:t>konstrukcji </a:t>
            </a:r>
            <a:r>
              <a:rPr lang="pl-PL" sz="1800" dirty="0"/>
              <a:t>zasiedlającej (</a:t>
            </a:r>
            <a:r>
              <a:rPr lang="pl-PL" sz="1800" dirty="0" smtClean="0"/>
              <a:t>domku dla owadów).</a:t>
            </a:r>
          </a:p>
          <a:p>
            <a:pPr marL="0" indent="0" algn="just">
              <a:buNone/>
            </a:pPr>
            <a:r>
              <a:rPr lang="pl-PL" sz="1800" dirty="0" smtClean="0"/>
              <a:t>Konstrukcje oceniane przez jury w składzie </a:t>
            </a:r>
            <a:r>
              <a:rPr lang="pl-PL" sz="1800" b="1" dirty="0" smtClean="0"/>
              <a:t>Jury </a:t>
            </a:r>
            <a:r>
              <a:rPr lang="pl-PL" sz="1800" b="1" dirty="0"/>
              <a:t>w składzie: </a:t>
            </a:r>
            <a:endParaRPr lang="pl-PL" sz="1800" b="1" dirty="0" smtClean="0"/>
          </a:p>
          <a:p>
            <a:pPr marL="0" indent="0" algn="just">
              <a:buNone/>
            </a:pPr>
            <a:r>
              <a:rPr lang="pl-PL" sz="1800" dirty="0" smtClean="0"/>
              <a:t>p</a:t>
            </a:r>
            <a:r>
              <a:rPr lang="pl-PL" sz="1800" dirty="0"/>
              <a:t>. </a:t>
            </a:r>
            <a:r>
              <a:rPr lang="pl-PL" sz="1800" b="1" dirty="0"/>
              <a:t>Jerzy </a:t>
            </a:r>
            <a:r>
              <a:rPr lang="pl-PL" sz="1800" b="1" dirty="0" err="1"/>
              <a:t>Berlik</a:t>
            </a:r>
            <a:r>
              <a:rPr lang="pl-PL" sz="1800" b="1" dirty="0"/>
              <a:t> </a:t>
            </a:r>
            <a:r>
              <a:rPr lang="pl-PL" sz="1800" dirty="0" smtClean="0"/>
              <a:t>Wicestarosta </a:t>
            </a:r>
            <a:r>
              <a:rPr lang="pl-PL" sz="1800" dirty="0"/>
              <a:t>Powiatu Gnieźnieńskiego</a:t>
            </a:r>
          </a:p>
          <a:p>
            <a:pPr marL="0" indent="0" algn="just">
              <a:buNone/>
            </a:pPr>
            <a:r>
              <a:rPr lang="pl-PL" sz="1800" dirty="0"/>
              <a:t>p. </a:t>
            </a:r>
            <a:r>
              <a:rPr lang="pl-PL" sz="1800" b="1" dirty="0"/>
              <a:t>Rafał Skweres </a:t>
            </a:r>
            <a:r>
              <a:rPr lang="pl-PL" sz="1800" dirty="0" smtClean="0"/>
              <a:t>inspektor </a:t>
            </a:r>
            <a:r>
              <a:rPr lang="pl-PL" sz="1800" dirty="0" err="1" smtClean="0"/>
              <a:t>ds.ochrony</a:t>
            </a:r>
            <a:r>
              <a:rPr lang="pl-PL" sz="1800" dirty="0" smtClean="0"/>
              <a:t> </a:t>
            </a:r>
            <a:r>
              <a:rPr lang="pl-PL" sz="1800" dirty="0"/>
              <a:t>środowiska i rolnictwa w </a:t>
            </a:r>
            <a:r>
              <a:rPr lang="pl-PL" sz="1800" dirty="0" smtClean="0"/>
              <a:t>Urzędzie </a:t>
            </a:r>
            <a:r>
              <a:rPr lang="pl-PL" sz="1800" dirty="0"/>
              <a:t>Gminy </a:t>
            </a:r>
            <a:r>
              <a:rPr lang="pl-PL" sz="1800" dirty="0" smtClean="0"/>
              <a:t>Gniezno członek </a:t>
            </a:r>
            <a:r>
              <a:rPr lang="pl-PL" sz="1800" dirty="0"/>
              <a:t>Zarządu Powiatu Gnieźnieńskiego</a:t>
            </a:r>
          </a:p>
          <a:p>
            <a:pPr marL="0" indent="0" algn="just">
              <a:buNone/>
            </a:pPr>
            <a:r>
              <a:rPr lang="pl-PL" sz="1800" dirty="0"/>
              <a:t>p. </a:t>
            </a:r>
            <a:r>
              <a:rPr lang="pl-PL" sz="1800" b="1" dirty="0"/>
              <a:t>Jarosław Olejniczak </a:t>
            </a:r>
            <a:r>
              <a:rPr lang="pl-PL" sz="1800" dirty="0" smtClean="0"/>
              <a:t>leśniczy </a:t>
            </a:r>
            <a:r>
              <a:rPr lang="pl-PL" sz="1800" dirty="0"/>
              <a:t>Leśnictwa Las Miejski, pszczelarz</a:t>
            </a:r>
          </a:p>
          <a:p>
            <a:pPr marL="0" indent="0" algn="just">
              <a:buNone/>
            </a:pPr>
            <a:r>
              <a:rPr lang="pl-PL" sz="1800" dirty="0"/>
              <a:t>p. </a:t>
            </a:r>
            <a:r>
              <a:rPr lang="pl-PL" sz="1800" b="1" dirty="0"/>
              <a:t>Maria Brykczyńska </a:t>
            </a:r>
            <a:r>
              <a:rPr lang="pl-PL" sz="1800" dirty="0" smtClean="0"/>
              <a:t>prezes </a:t>
            </a:r>
            <a:r>
              <a:rPr lang="pl-PL" sz="1800" dirty="0"/>
              <a:t>Stowarzyszenia Na Rzecz Aktywizacji Społeczności Lokalnej </a:t>
            </a:r>
          </a:p>
          <a:p>
            <a:pPr marL="0" indent="0" algn="just">
              <a:buNone/>
            </a:pPr>
            <a:r>
              <a:rPr lang="pl-PL" sz="1800" dirty="0"/>
              <a:t>„Siedlisko” w Lubochni, radna Gminy </a:t>
            </a:r>
            <a:r>
              <a:rPr lang="pl-PL" sz="1800" dirty="0" smtClean="0"/>
              <a:t>Gniezno</a:t>
            </a:r>
            <a:endParaRPr lang="pl-PL" sz="1800" dirty="0"/>
          </a:p>
          <a:p>
            <a:pPr marL="0" indent="0">
              <a:buNone/>
            </a:pPr>
            <a:endParaRPr lang="pl-PL" sz="1800" dirty="0" smtClean="0"/>
          </a:p>
          <a:p>
            <a:pPr marL="0" indent="0">
              <a:buNone/>
            </a:pPr>
            <a:endParaRPr lang="pl-PL" sz="1800" dirty="0" smtClean="0"/>
          </a:p>
          <a:p>
            <a:pPr marL="0" indent="0">
              <a:buNone/>
            </a:pPr>
            <a:endParaRPr lang="pl-PL" sz="1800" dirty="0" smtClean="0"/>
          </a:p>
          <a:p>
            <a:pPr marL="0" indent="0">
              <a:buNone/>
            </a:pPr>
            <a:endParaRPr lang="pl-PL" sz="1800" dirty="0" smtClean="0"/>
          </a:p>
          <a:p>
            <a:pPr marL="0" indent="0">
              <a:buNone/>
            </a:pPr>
            <a:endParaRPr lang="pl-PL" sz="4300" dirty="0" smtClean="0"/>
          </a:p>
          <a:p>
            <a:pPr marL="0" indent="0">
              <a:buNone/>
            </a:pPr>
            <a:endParaRPr lang="pl-PL" sz="4300" dirty="0" smtClean="0"/>
          </a:p>
          <a:p>
            <a:pPr marL="0" indent="0">
              <a:buNone/>
            </a:pPr>
            <a:endParaRPr lang="pl-PL" sz="4300" dirty="0" smtClean="0"/>
          </a:p>
          <a:p>
            <a:pPr marL="0" indent="0">
              <a:buNone/>
            </a:pPr>
            <a:endParaRPr lang="pl-PL" sz="4300" dirty="0" smtClean="0"/>
          </a:p>
          <a:p>
            <a:pPr marL="0" indent="0">
              <a:buNone/>
            </a:pPr>
            <a:endParaRPr lang="pl-PL" sz="4300" dirty="0" smtClean="0"/>
          </a:p>
          <a:p>
            <a:pPr marL="0" indent="0">
              <a:buNone/>
            </a:pPr>
            <a:endParaRPr lang="pl-PL" sz="4300" dirty="0" smtClean="0"/>
          </a:p>
          <a:p>
            <a:pPr marL="0" indent="0">
              <a:buNone/>
            </a:pPr>
            <a:endParaRPr lang="pl-PL" sz="4300" dirty="0" smtClean="0"/>
          </a:p>
          <a:p>
            <a:pPr marL="0" indent="0">
              <a:buNone/>
            </a:pPr>
            <a:endParaRPr lang="pl-PL" sz="4300" dirty="0" smtClean="0"/>
          </a:p>
          <a:p>
            <a:pPr marL="0" indent="0">
              <a:buNone/>
            </a:pPr>
            <a:endParaRPr lang="pl-PL" sz="4300" dirty="0" smtClean="0"/>
          </a:p>
          <a:p>
            <a:pPr marL="0" indent="0">
              <a:buNone/>
            </a:pPr>
            <a:endParaRPr lang="pl-PL" sz="4300" dirty="0" smtClean="0"/>
          </a:p>
          <a:p>
            <a:pPr marL="0" indent="0">
              <a:buNone/>
            </a:pPr>
            <a:endParaRPr lang="pl-PL" sz="4300" dirty="0" smtClean="0"/>
          </a:p>
          <a:p>
            <a:pPr marL="0" indent="0">
              <a:buNone/>
            </a:pPr>
            <a:endParaRPr lang="pl-PL" sz="4300" dirty="0" smtClean="0"/>
          </a:p>
          <a:p>
            <a:pPr marL="0" indent="0">
              <a:buNone/>
            </a:pPr>
            <a:endParaRPr lang="pl-PL" sz="4300" dirty="0" smtClean="0"/>
          </a:p>
          <a:p>
            <a:pPr marL="0" indent="0">
              <a:buNone/>
            </a:pPr>
            <a:endParaRPr lang="pl-PL" sz="4300" dirty="0" smtClean="0"/>
          </a:p>
          <a:p>
            <a:pPr marL="0" indent="0">
              <a:buNone/>
            </a:pPr>
            <a:endParaRPr lang="pl-PL" sz="4300" dirty="0" smtClean="0"/>
          </a:p>
        </p:txBody>
      </p:sp>
    </p:spTree>
    <p:extLst>
      <p:ext uri="{BB962C8B-B14F-4D97-AF65-F5344CB8AC3E}">
        <p14:creationId xmlns:p14="http://schemas.microsoft.com/office/powerpoint/2010/main" xmlns="" val="361723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9458" name="Picture 2" descr="C:\Users\karolina.lachowska\Desktop\konkurs pszczoły\prace konkursowe\Adam Zieleniewicz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3256257" cy="578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karolina.lachowska\Desktop\konkurs pszczoły\prace konkursowe\Agnieszka Jędrzejcza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6861" y="692696"/>
            <a:ext cx="324036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824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482" name="Picture 2" descr="C:\Users\karolina.lachowska\Desktop\konkurs pszczoły\prace konkursowe\Aleksandra Leśniewsk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2541433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karolina.lachowska\Desktop\konkurs pszczoły\prace konkursowe\Anna Munig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16832"/>
            <a:ext cx="5163849" cy="344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857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1506" name="Picture 2" descr="C:\Users\karolina.lachowska\Desktop\konkurs pszczoły\prace konkursowe\Antoni Raczyńsk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4454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2530" name="Picture 2" descr="C:\Users\karolina.lachowska\Desktop\konkurs pszczoły\prace konkursowe\Emilia Huszpania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123" y="1554163"/>
            <a:ext cx="8046154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465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3554" name="Picture 2" descr="C:\Users\karolina.lachowska\Desktop\konkurs pszczoły\prace konkursowe\Gracjan Działa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3201758" cy="569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karolina.lachowska\Desktop\konkurs pszczoły\prace konkursowe\Mateusz Derda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96752"/>
            <a:ext cx="367240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4626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4578" name="Picture 2" descr="C:\Users\karolina.lachowska\Desktop\konkurs pszczoły\prace konkursowe\Maciej Helma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123" y="1554163"/>
            <a:ext cx="8046154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1526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5602" name="Picture 2" descr="C:\Users\karolina.lachowska\Desktop\konkurs pszczoły\prace konkursowe\Marcin Wendtlan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3018781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karolina.lachowska\Desktop\konkurs pszczoły\prace konkursowe\Mateusz Szudobaj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4704"/>
            <a:ext cx="3135161" cy="558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26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15" b="1515"/>
          <a:stretch>
            <a:fillRect/>
          </a:stretch>
        </p:blipFill>
        <p:spPr>
          <a:xfrm>
            <a:off x="611560" y="352295"/>
            <a:ext cx="8064896" cy="5865379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5217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6626" name="Picture 2" descr="C:\Users\karolina.lachowska\Desktop\konkurs pszczoły\prace konkursowe\Przemysław Staszewsk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0597" y="476672"/>
            <a:ext cx="5315029" cy="298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karolina.lachowska\Desktop\konkurs pszczoły\prace konkursowe\Barbara Łachows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573016"/>
            <a:ext cx="5184576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893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7651" name="Picture 3" descr="C:\Users\karolina.lachowska\Desktop\konkurs pszczoły\prace konkursowe\Wiktoria Jana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046" y="260648"/>
            <a:ext cx="3579867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C:\Users\karolina.lachowska\Desktop\konkurs pszczoły\prace konkursowe\Wiktoria Maćkowiak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2004"/>
            <a:ext cx="3672408" cy="652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6169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8674" name="Picture 2" descr="C:\Users\karolina.lachowska\Desktop\konkurs pszczoły\prace konkursowe\Wiktoria Wendtlan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8203"/>
            <a:ext cx="4104455" cy="615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8965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„Święto latawca” w Dziekanowicach</a:t>
            </a:r>
            <a:endParaRPr lang="pl-PL" sz="1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000" b="1" dirty="0" smtClean="0"/>
              <a:t>25 </a:t>
            </a:r>
            <a:r>
              <a:rPr lang="pl-PL" sz="2000" b="1" dirty="0"/>
              <a:t>września </a:t>
            </a:r>
            <a:r>
              <a:rPr lang="pl-PL" sz="2000" dirty="0"/>
              <a:t>br., </a:t>
            </a:r>
            <a:r>
              <a:rPr lang="pl-PL" sz="2000" dirty="0" smtClean="0"/>
              <a:t>w Muzeum </a:t>
            </a:r>
            <a:r>
              <a:rPr lang="pl-PL" sz="2000" dirty="0"/>
              <a:t>Pierwszych Piastów w </a:t>
            </a:r>
            <a:r>
              <a:rPr lang="pl-PL" sz="2000" dirty="0" smtClean="0"/>
              <a:t>Dziekanowicach Lokalna Grupa </a:t>
            </a:r>
            <a:r>
              <a:rPr lang="pl-PL" sz="2000" dirty="0"/>
              <a:t>Działania "Trakt </a:t>
            </a:r>
            <a:r>
              <a:rPr lang="pl-PL" sz="2000" dirty="0" smtClean="0"/>
              <a:t>Piastów„ zaprosiła nas do zaprezentowania naszego projektu podczas organizowanego przez Prezydenta </a:t>
            </a:r>
            <a:r>
              <a:rPr lang="pl-PL" sz="2000" dirty="0"/>
              <a:t>Miasta Gniezna, Muzeum Pierwszych Piastów na Lednicy oraz Miejski Ośrodek Kultury </a:t>
            </a:r>
            <a:r>
              <a:rPr lang="pl-PL" sz="2000" dirty="0" smtClean="0"/>
              <a:t>szóstej edycji „Święta </a:t>
            </a:r>
            <a:r>
              <a:rPr lang="pl-PL" sz="2000" dirty="0"/>
              <a:t>Latawca”.</a:t>
            </a:r>
          </a:p>
          <a:p>
            <a:pPr marL="0" indent="0">
              <a:lnSpc>
                <a:spcPct val="150000"/>
              </a:lnSpc>
              <a:buNone/>
            </a:pPr>
            <a:endParaRPr lang="pl-PL" sz="2000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03193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C:\Users\karolina.lachowska\Desktop\zdjęcia siedlisko festyn latawce 09.2016\100_22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666127" cy="574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3956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C:\Users\karolina.lachowska\Desktop\zdjęcia siedlisko festyn latawce 09.2016\100_22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920880" cy="594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507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C:\Users\karolina.lachowska\Desktop\zdjęcia siedlisko festyn latawce 09.2016\100_22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704856" cy="577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904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C:\Users\karolina.lachowska\Desktop\zdjęcia siedlisko festyn latawce 09.2016\100_22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806489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5632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C:\Users\karolina.lachowska\Desktop\rajd\DSC003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7" y="476672"/>
            <a:ext cx="7680853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9198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mtClean="0"/>
              <a:t/>
            </a:r>
            <a:br>
              <a:rPr lang="pl-PL" smtClean="0"/>
            </a:br>
            <a:r>
              <a:rPr lang="pl-PL" smtClean="0"/>
              <a:t>zbiór </a:t>
            </a:r>
            <a:r>
              <a:rPr lang="pl-PL" dirty="0" smtClean="0"/>
              <a:t>pyłku ( a przy okazji zapylanie roślin…)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11266" name="Picture 2" descr="C:\Users\karolina.lachowska\Desktop\pszcoły prezentacja\images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021" y="1772816"/>
            <a:ext cx="23907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karolina.lachowska\Desktop\pszcoły prezentacja\blog_xg_5064704_7858037_tr_zexiq8zw.jpg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060848"/>
            <a:ext cx="5080000" cy="33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karolina.lachowska\Desktop\pszcoły prezentacja\images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659" y="4003954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631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146" name="Picture 2" descr="C:\Users\karolina.lachowska\Desktop\jola\Schowek0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89" r="5989"/>
          <a:stretch>
            <a:fillRect/>
          </a:stretch>
        </p:blipFill>
        <p:spPr bwMode="auto">
          <a:xfrm>
            <a:off x="467544" y="306471"/>
            <a:ext cx="8352928" cy="607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058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 </a:t>
            </a:r>
            <a:r>
              <a:rPr lang="pl-PL" dirty="0" err="1" smtClean="0"/>
              <a:t>polsce</a:t>
            </a:r>
            <a:r>
              <a:rPr lang="pl-PL" dirty="0" smtClean="0"/>
              <a:t> jest około 470 gatunków pszczół większość to Pszczoły samotnice</a:t>
            </a:r>
            <a:endParaRPr lang="pl-PL" dirty="0"/>
          </a:p>
        </p:txBody>
      </p:sp>
      <p:pic>
        <p:nvPicPr>
          <p:cNvPr id="16386" name="Picture 2" descr="C:\Users\karolina.lachowska\Desktop\pszcoły prezentacja\murark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9313"/>
            <a:ext cx="25336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karolina.lachowska\Desktop\pszcoły prezentacja\przekrój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0196"/>
            <a:ext cx="3528392" cy="239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karolina.lachowska\Desktop\pszcoły prezentacja\images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9255" y="3624233"/>
            <a:ext cx="17716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karolina.lachowska\Desktop\pszcoły prezentacja\indesamk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72816"/>
            <a:ext cx="22860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9341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Trzmiele jako zapylacze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500" dirty="0" smtClean="0"/>
              <a:t>Trzmiele </a:t>
            </a:r>
            <a:r>
              <a:rPr lang="pl-PL" sz="1500" dirty="0"/>
              <a:t>mają wiele </a:t>
            </a:r>
            <a:r>
              <a:rPr lang="pl-PL" sz="1500"/>
              <a:t>zalet </a:t>
            </a:r>
            <a:r>
              <a:rPr lang="pl-PL" sz="1500" smtClean="0"/>
              <a:t>jako </a:t>
            </a:r>
            <a:r>
              <a:rPr lang="pl-PL" sz="1500" dirty="0"/>
              <a:t>zapylacze. Przede wszystkim są w stanie zapylać, w przeciwieństwie do pszczoły miodnej, rośliny uprawiane pod osłonami. Do takiego zapylania pszczoła miodna w ogóle się nie nadaje. Będzie nieustannie próbować wylecieć na zewnątrz, uderzając o ściany osłon.</a:t>
            </a:r>
          </a:p>
          <a:p>
            <a:pPr marL="0" indent="0">
              <a:buNone/>
            </a:pPr>
            <a:r>
              <a:rPr lang="pl-PL" sz="1500" dirty="0"/>
              <a:t>Trzmiele szukając pokarmu odwiedzają kwiaty charakterystycznie brzęcząc, poruszają skrzydłami, odwłokiem i tułowiem. Wprowadzają w ten sposób kwiat w wibrację o stałej częstotliwości powodując tym samym wysypywanie się pyłku przez bardzo małe otwory w pylnikach. System ten nosi nazwę zapylania wibracyjnego i jest bardzo skuteczny przy zapylaniu wielu gatunków roślin np. borówki wysokiej.</a:t>
            </a:r>
          </a:p>
          <a:p>
            <a:pPr marL="0" indent="0">
              <a:buNone/>
            </a:pPr>
            <a:r>
              <a:rPr lang="pl-PL" sz="1500" dirty="0"/>
              <a:t>Trzmiele posiadają dłuższy języczek niż pszczoły miodne. Długość języczka trzmieli może wynosić nawet do 15 mm (gdy tymczasem pszczoły miodnej do 6,50 mm) Dzięki temu mogą zapylać kwiaty o bardzo długiej rurce korony nie uszkadzając ich.</a:t>
            </a:r>
          </a:p>
          <a:p>
            <a:pPr marL="0" indent="0">
              <a:buNone/>
            </a:pPr>
            <a:r>
              <a:rPr lang="pl-PL" sz="1500" dirty="0"/>
              <a:t>Trzmiele zbierają mniej pokarmu z jednej rośliny muszą więc odwiedzić ich więcej, zapylając tym samym więcej roślin.</a:t>
            </a:r>
          </a:p>
          <a:p>
            <a:endParaRPr lang="pl-PL" sz="15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7993" y="3981450"/>
            <a:ext cx="42672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6822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6348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980728"/>
            <a:ext cx="8254752" cy="53154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500" dirty="0"/>
              <a:t>Murarki nie produkują miodu na dużą skalę, ale dla człowieka są bardzo przydatne jako łatwe w hodowli zapylacze. Są znacznie bardziej wydajne niż pszczoły </a:t>
            </a:r>
            <a:r>
              <a:rPr lang="pl-PL" sz="1500" dirty="0" smtClean="0"/>
              <a:t>miodne.</a:t>
            </a:r>
          </a:p>
          <a:p>
            <a:pPr marL="0" indent="0">
              <a:buNone/>
            </a:pPr>
            <a:r>
              <a:rPr lang="pl-PL" sz="1500" dirty="0" smtClean="0"/>
              <a:t>Do </a:t>
            </a:r>
            <a:r>
              <a:rPr lang="pl-PL" sz="1500" dirty="0"/>
              <a:t>zapylenia </a:t>
            </a:r>
            <a:r>
              <a:rPr lang="pl-PL" sz="1500" dirty="0" err="1"/>
              <a:t>hektaru</a:t>
            </a:r>
            <a:r>
              <a:rPr lang="pl-PL" sz="1500" dirty="0"/>
              <a:t> sadu wystarczy od 550-3100 samic, czyli znacznie mniej niż w przypadku pszczoły miodnej. Zalecana obsada </a:t>
            </a:r>
            <a:r>
              <a:rPr lang="pl-PL" sz="1500" dirty="0" err="1"/>
              <a:t>hektaru</a:t>
            </a:r>
            <a:r>
              <a:rPr lang="pl-PL" sz="1500" dirty="0"/>
              <a:t> sadu w przypadku pszczoły miodnej powinna wynosić kilka rodzin pszczelich, czyli od 240 000 pszczół.</a:t>
            </a:r>
          </a:p>
          <a:p>
            <a:pPr marL="0" indent="0">
              <a:buNone/>
            </a:pPr>
            <a:r>
              <a:rPr lang="pl-PL" sz="1500" dirty="0"/>
              <a:t>Murarki nie mają silnego instynktu obrony gniazda, dlatego są bardzo łagodne i nie atakują tak zajadle jak pszczoła miodna w razie zbliżenia się intruza do ula.</a:t>
            </a:r>
          </a:p>
          <a:p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5" y="3212976"/>
            <a:ext cx="3223033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0913" y="3212975"/>
            <a:ext cx="4754396" cy="22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6433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Pszczele dary…</a:t>
            </a:r>
            <a:endParaRPr lang="pl-PL" dirty="0"/>
          </a:p>
        </p:txBody>
      </p:sp>
      <p:pic>
        <p:nvPicPr>
          <p:cNvPr id="17410" name="Picture 2" descr="C:\Users\karolina.lachowska\Desktop\pszcoły prezentacja\miód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22955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karolina.lachowska\Desktop\pszcoły prezentacja\k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27490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45351"/>
            <a:ext cx="301942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795186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95186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4777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Ale największy dar to zapylanie…</a:t>
            </a:r>
            <a:endParaRPr lang="pl-PL" dirty="0"/>
          </a:p>
        </p:txBody>
      </p:sp>
      <p:pic>
        <p:nvPicPr>
          <p:cNvPr id="18442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09634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852936"/>
            <a:ext cx="3331068" cy="294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7930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…Bo dzięki zapylaniu mamy…</a:t>
            </a:r>
            <a:endParaRPr lang="pl-PL" dirty="0"/>
          </a:p>
        </p:txBody>
      </p:sp>
      <p:pic>
        <p:nvPicPr>
          <p:cNvPr id="19458" name="Picture 2" descr="C:\Users\karolina.lachowska\Desktop\pszcoły prezentacja\plantacja herbata owocow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6199" y="1554163"/>
            <a:ext cx="6264001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8904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482" name="Picture 2" descr="C:\Users\karolina.lachowska\Desktop\pszcoły prezentacja\128953_sad-kosze-jable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430" y="1554163"/>
            <a:ext cx="7241539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230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1515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97452"/>
            <a:ext cx="5527611" cy="127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4530" y="1734686"/>
            <a:ext cx="18097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Picture 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485" y="1778875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49080"/>
            <a:ext cx="24003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Picture 2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437112"/>
            <a:ext cx="25050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0" name="Picture 2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5699" y="5013176"/>
            <a:ext cx="1968426" cy="162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1" name="Picture 2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9664" y="3611374"/>
            <a:ext cx="2249219" cy="140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2" name="Picture 2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9665" y="1628800"/>
            <a:ext cx="2274865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3" name="Picture 2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4687" y="1378826"/>
            <a:ext cx="1622686" cy="162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1753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Co zagraża pszczołom</a:t>
            </a:r>
            <a:endParaRPr lang="pl-PL" dirty="0"/>
          </a:p>
        </p:txBody>
      </p:sp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8131" y="1523634"/>
            <a:ext cx="3184969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99715"/>
            <a:ext cx="2894037" cy="180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80183"/>
            <a:ext cx="2610991" cy="195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9138" y="1499715"/>
            <a:ext cx="16954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12373"/>
            <a:ext cx="3051423" cy="229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4666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Masowe wymieranie pszczół</a:t>
            </a:r>
            <a:endParaRPr lang="pl-PL" dirty="0"/>
          </a:p>
        </p:txBody>
      </p:sp>
      <p:pic>
        <p:nvPicPr>
          <p:cNvPr id="2355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22860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33056"/>
            <a:ext cx="3279979" cy="218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933056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844824"/>
            <a:ext cx="37528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4677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8" algn="ctr" rtl="0">
              <a:spcBef>
                <a:spcPct val="0"/>
              </a:spcBef>
            </a:pPr>
            <a:r>
              <a:rPr lang="pl-PL" sz="1800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</a:rPr>
              <a:t>KALENDARIUM</a:t>
            </a:r>
            <a:r>
              <a:rPr lang="pl-PL" sz="1800" dirty="0" smtClean="0"/>
              <a:t/>
            </a:r>
            <a:br>
              <a:rPr lang="pl-PL" sz="1800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268760"/>
            <a:ext cx="8686800" cy="488600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1800" b="1" dirty="0" smtClean="0"/>
              <a:t>2. Prelekcje przeprowadzone przez uczniów –liderów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pl-PL" sz="1800" b="1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1800" dirty="0" smtClean="0"/>
              <a:t> </a:t>
            </a:r>
            <a:r>
              <a:rPr lang="pl-PL" sz="1800" b="1" dirty="0" smtClean="0"/>
              <a:t>Grudzień 2015 r.  </a:t>
            </a:r>
            <a:r>
              <a:rPr lang="pl-PL" sz="1800" dirty="0"/>
              <a:t>z</a:t>
            </a:r>
            <a:r>
              <a:rPr lang="pl-PL" sz="1800" dirty="0" smtClean="0"/>
              <a:t>godnie </a:t>
            </a:r>
            <a:r>
              <a:rPr lang="pl-PL" sz="1800" dirty="0"/>
              <a:t>z założeniami projektu  p</a:t>
            </a:r>
            <a:r>
              <a:rPr lang="pl-PL" sz="1800" dirty="0" smtClean="0"/>
              <a:t>o </a:t>
            </a:r>
            <a:r>
              <a:rPr lang="pl-PL" sz="1800" dirty="0"/>
              <a:t>wizycie studyjnej w Lądzie uczniowie – liderzy przeprowadzili prelekcje dla swoich szkolnych koleżanek i kolegów zgodnie z przygotowanymi wcześniej scenariuszami. Skrypt, prezentację i karty pracy </a:t>
            </a:r>
            <a:r>
              <a:rPr lang="pl-PL" sz="1800" dirty="0" smtClean="0"/>
              <a:t>opracowane zostały przez koordynatorów projektu : Marię Brykczyńską oraz Karolinę </a:t>
            </a:r>
            <a:r>
              <a:rPr lang="pl-PL" sz="1800" dirty="0" err="1" smtClean="0"/>
              <a:t>Fiutak-Łachowską</a:t>
            </a:r>
            <a:r>
              <a:rPr lang="pl-PL" sz="1800" dirty="0" smtClean="0"/>
              <a:t>.</a:t>
            </a:r>
            <a:endParaRPr lang="pl-PL" sz="1800" dirty="0"/>
          </a:p>
          <a:p>
            <a:pPr marL="0" indent="0" algn="just">
              <a:lnSpc>
                <a:spcPct val="150000"/>
              </a:lnSpc>
              <a:buNone/>
            </a:pPr>
            <a:endParaRPr lang="pl-PL" sz="3800" dirty="0"/>
          </a:p>
          <a:p>
            <a:pPr algn="just"/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28280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11560" y="2204864"/>
            <a:ext cx="7704856" cy="3851255"/>
          </a:xfrm>
        </p:spPr>
        <p:txBody>
          <a:bodyPr>
            <a:normAutofit/>
          </a:bodyPr>
          <a:lstStyle/>
          <a:p>
            <a:pPr lvl="0" algn="just">
              <a:spcBef>
                <a:spcPct val="20000"/>
              </a:spcBef>
            </a:pPr>
            <a:r>
              <a:rPr lang="pl-PL" sz="2000" cap="none" dirty="0">
                <a:solidFill>
                  <a:srgbClr val="4E3B30">
                    <a:shade val="75000"/>
                  </a:srgbClr>
                </a:solidFill>
                <a:effectLst/>
                <a:latin typeface="Franklin Gothic Book"/>
                <a:ea typeface="+mn-ea"/>
                <a:cs typeface="+mn-cs"/>
              </a:rPr>
              <a:t>Prezentacja przygotowana w ramach realizacji lokalnej inicjatywy obywatelskiej pod nazwą </a:t>
            </a:r>
            <a:r>
              <a:rPr lang="pl-PL" sz="2000" cap="none" dirty="0" smtClean="0">
                <a:solidFill>
                  <a:srgbClr val="4E3B30">
                    <a:shade val="75000"/>
                  </a:srgbClr>
                </a:solidFill>
                <a:effectLst/>
                <a:latin typeface="Franklin Gothic Book"/>
                <a:ea typeface="+mn-ea"/>
                <a:cs typeface="+mn-cs"/>
              </a:rPr>
              <a:t>: </a:t>
            </a:r>
            <a:r>
              <a:rPr lang="pl-PL" sz="2000" b="1" cap="none" dirty="0" smtClean="0">
                <a:solidFill>
                  <a:srgbClr val="4E3B30">
                    <a:shade val="75000"/>
                  </a:srgbClr>
                </a:solidFill>
                <a:effectLst/>
                <a:latin typeface="Franklin Gothic Book"/>
                <a:ea typeface="+mn-ea"/>
                <a:cs typeface="+mn-cs"/>
              </a:rPr>
              <a:t>"</a:t>
            </a:r>
            <a:r>
              <a:rPr lang="pl-PL" sz="2000" b="1" cap="none" dirty="0">
                <a:solidFill>
                  <a:srgbClr val="4E3B30">
                    <a:shade val="75000"/>
                  </a:srgbClr>
                </a:solidFill>
                <a:effectLst/>
                <a:latin typeface="Franklin Gothic Book"/>
                <a:ea typeface="+mn-ea"/>
                <a:cs typeface="+mn-cs"/>
              </a:rPr>
              <a:t>Czynna ochrona dzikich pszczół i trzmieli na terenie Gminy Gniezno</a:t>
            </a:r>
            <a:r>
              <a:rPr lang="pl-PL" sz="2000" cap="none" dirty="0">
                <a:solidFill>
                  <a:srgbClr val="4E3B30">
                    <a:shade val="75000"/>
                  </a:srgbClr>
                </a:solidFill>
                <a:effectLst/>
                <a:latin typeface="Franklin Gothic Book"/>
                <a:ea typeface="+mn-ea"/>
                <a:cs typeface="+mn-cs"/>
              </a:rPr>
              <a:t>„ przyznanej w ramach projektu: </a:t>
            </a:r>
            <a:r>
              <a:rPr lang="pl-PL" sz="2000" b="1" cap="none" dirty="0">
                <a:solidFill>
                  <a:srgbClr val="4E3B30">
                    <a:shade val="75000"/>
                  </a:srgbClr>
                </a:solidFill>
                <a:effectLst/>
                <a:latin typeface="Franklin Gothic Book"/>
                <a:ea typeface="+mn-ea"/>
                <a:cs typeface="+mn-cs"/>
              </a:rPr>
              <a:t>"Inicjatywy lokalne na rzecz </a:t>
            </a:r>
            <a:r>
              <a:rPr lang="pl-PL" sz="2000" b="1" cap="none" dirty="0" smtClean="0">
                <a:solidFill>
                  <a:srgbClr val="4E3B30">
                    <a:shade val="75000"/>
                  </a:srgbClr>
                </a:solidFill>
                <a:effectLst/>
                <a:latin typeface="Franklin Gothic Book"/>
                <a:ea typeface="+mn-ea"/>
                <a:cs typeface="+mn-cs"/>
              </a:rPr>
              <a:t>ekorozwoju„ </a:t>
            </a:r>
            <a:r>
              <a:rPr lang="pl-PL" sz="2000" cap="none" dirty="0" smtClean="0">
                <a:solidFill>
                  <a:srgbClr val="4E3B30">
                    <a:shade val="75000"/>
                  </a:srgbClr>
                </a:solidFill>
                <a:effectLst/>
                <a:latin typeface="Franklin Gothic Book"/>
                <a:ea typeface="+mn-ea"/>
                <a:cs typeface="+mn-cs"/>
              </a:rPr>
              <a:t>realizowanego </a:t>
            </a:r>
            <a:r>
              <a:rPr lang="pl-PL" sz="2000" cap="none" dirty="0">
                <a:solidFill>
                  <a:srgbClr val="4E3B30">
                    <a:shade val="75000"/>
                  </a:srgbClr>
                </a:solidFill>
                <a:effectLst/>
                <a:latin typeface="Franklin Gothic Book"/>
                <a:ea typeface="+mn-ea"/>
                <a:cs typeface="+mn-cs"/>
              </a:rPr>
              <a:t>przez </a:t>
            </a:r>
            <a:r>
              <a:rPr lang="pl-PL" sz="2000" b="1" cap="none" dirty="0">
                <a:solidFill>
                  <a:srgbClr val="4E3B30">
                    <a:shade val="75000"/>
                  </a:srgbClr>
                </a:solidFill>
                <a:effectLst/>
                <a:latin typeface="Franklin Gothic Book"/>
                <a:ea typeface="+mn-ea"/>
                <a:cs typeface="+mn-cs"/>
              </a:rPr>
              <a:t>Fundację - Instytut na rzecz Ekorozwoju</a:t>
            </a:r>
            <a:r>
              <a:rPr lang="pl-PL" sz="2000" cap="none" dirty="0">
                <a:solidFill>
                  <a:srgbClr val="4E3B30">
                    <a:shade val="75000"/>
                  </a:srgbClr>
                </a:solidFill>
                <a:effectLst/>
                <a:latin typeface="Franklin Gothic Book"/>
                <a:ea typeface="+mn-ea"/>
                <a:cs typeface="+mn-cs"/>
              </a:rPr>
              <a:t>, finansowanego ze środków </a:t>
            </a:r>
            <a:r>
              <a:rPr lang="pl-PL" sz="2000" b="1" cap="none" dirty="0">
                <a:solidFill>
                  <a:srgbClr val="4E3B30">
                    <a:shade val="75000"/>
                  </a:srgbClr>
                </a:solidFill>
                <a:effectLst/>
                <a:latin typeface="Franklin Gothic Book"/>
                <a:ea typeface="+mn-ea"/>
                <a:cs typeface="+mn-cs"/>
              </a:rPr>
              <a:t>Narodowego Funduszu Ochrony Środowiska i Gospodarki Wodnej</a:t>
            </a:r>
            <a:r>
              <a:rPr lang="pl-PL" sz="2000" cap="none" dirty="0">
                <a:solidFill>
                  <a:srgbClr val="4E3B30">
                    <a:shade val="75000"/>
                  </a:srgbClr>
                </a:solidFill>
                <a:effectLst/>
                <a:latin typeface="Franklin Gothic Book"/>
                <a:ea typeface="+mn-ea"/>
                <a:cs typeface="+mn-cs"/>
              </a:rPr>
              <a:t>.</a:t>
            </a:r>
            <a:br>
              <a:rPr lang="pl-PL" sz="2000" cap="none" dirty="0">
                <a:solidFill>
                  <a:srgbClr val="4E3B30">
                    <a:shade val="75000"/>
                  </a:srgbClr>
                </a:solidFill>
                <a:effectLst/>
                <a:latin typeface="Franklin Gothic Book"/>
                <a:ea typeface="+mn-ea"/>
                <a:cs typeface="+mn-cs"/>
              </a:rPr>
            </a:br>
            <a:r>
              <a:rPr lang="pl-PL" sz="2000" cap="none" dirty="0">
                <a:solidFill>
                  <a:srgbClr val="4E3B30">
                    <a:shade val="75000"/>
                  </a:srgbClr>
                </a:solidFill>
                <a:effectLst/>
                <a:latin typeface="Franklin Gothic Book"/>
                <a:ea typeface="+mn-ea"/>
                <a:cs typeface="+mn-cs"/>
              </a:rPr>
              <a:t>Niniejszy materiał został opublikowany dzięki dofinansowaniu </a:t>
            </a:r>
            <a:r>
              <a:rPr lang="pl-PL" sz="2000" b="1" cap="none" dirty="0">
                <a:solidFill>
                  <a:srgbClr val="4E3B30">
                    <a:shade val="75000"/>
                  </a:srgbClr>
                </a:solidFill>
                <a:effectLst/>
                <a:latin typeface="Franklin Gothic Book"/>
                <a:ea typeface="+mn-ea"/>
                <a:cs typeface="+mn-cs"/>
              </a:rPr>
              <a:t>Narodowego Funduszu Ochrony Środowiska i Gospodarki Wodnej</a:t>
            </a:r>
            <a:r>
              <a:rPr lang="pl-PL" sz="2000" cap="none" dirty="0">
                <a:solidFill>
                  <a:srgbClr val="4E3B30">
                    <a:shade val="75000"/>
                  </a:srgbClr>
                </a:solidFill>
                <a:effectLst/>
                <a:latin typeface="Franklin Gothic Book"/>
                <a:ea typeface="+mn-ea"/>
                <a:cs typeface="+mn-cs"/>
              </a:rPr>
              <a:t>. Za jego </a:t>
            </a:r>
            <a:r>
              <a:rPr lang="pl-PL" sz="2000" cap="none" dirty="0" smtClean="0">
                <a:solidFill>
                  <a:srgbClr val="4E3B30">
                    <a:shade val="75000"/>
                  </a:srgbClr>
                </a:solidFill>
                <a:effectLst/>
                <a:latin typeface="Franklin Gothic Book"/>
                <a:ea typeface="+mn-ea"/>
                <a:cs typeface="+mn-cs"/>
              </a:rPr>
              <a:t>treść odpowiada </a:t>
            </a:r>
            <a:r>
              <a:rPr lang="pl-PL" sz="2000" cap="none" dirty="0">
                <a:solidFill>
                  <a:srgbClr val="4E3B30">
                    <a:shade val="75000"/>
                  </a:srgbClr>
                </a:solidFill>
                <a:effectLst/>
                <a:latin typeface="Franklin Gothic Book"/>
                <a:ea typeface="+mn-ea"/>
                <a:cs typeface="+mn-cs"/>
              </a:rPr>
              <a:t>wyłącznie </a:t>
            </a:r>
            <a:r>
              <a:rPr lang="pl-PL" sz="2000" b="1" cap="none" dirty="0">
                <a:solidFill>
                  <a:srgbClr val="4E3B30">
                    <a:shade val="75000"/>
                  </a:srgbClr>
                </a:solidFill>
                <a:effectLst/>
                <a:latin typeface="Franklin Gothic Book"/>
                <a:ea typeface="+mn-ea"/>
                <a:cs typeface="+mn-cs"/>
              </a:rPr>
              <a:t>Fundacja Instytut na Rzecz Ekorozwoju</a:t>
            </a:r>
            <a:r>
              <a:rPr lang="pl-PL" sz="2000" cap="none" dirty="0">
                <a:solidFill>
                  <a:srgbClr val="4E3B30">
                    <a:shade val="75000"/>
                  </a:srgbClr>
                </a:solidFill>
                <a:effectLst/>
                <a:latin typeface="Franklin Gothic Book"/>
                <a:ea typeface="+mn-ea"/>
                <a:cs typeface="+mn-cs"/>
              </a:rPr>
              <a:t>.</a:t>
            </a:r>
            <a:br>
              <a:rPr lang="pl-PL" sz="2000" cap="none" dirty="0">
                <a:solidFill>
                  <a:srgbClr val="4E3B30">
                    <a:shade val="75000"/>
                  </a:srgbClr>
                </a:solidFill>
                <a:effectLst/>
                <a:latin typeface="Franklin Gothic Book"/>
                <a:ea typeface="+mn-ea"/>
                <a:cs typeface="+mn-cs"/>
              </a:rPr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396308" cy="190872"/>
          </a:xfrm>
        </p:spPr>
        <p:txBody>
          <a:bodyPr>
            <a:normAutofit fontScale="32500" lnSpcReduction="20000"/>
          </a:bodyPr>
          <a:lstStyle/>
          <a:p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1997710" cy="162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9599" y="5587792"/>
            <a:ext cx="1997709" cy="100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120" y="332656"/>
            <a:ext cx="1938161" cy="162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 descr="Logotyp kolorowy NFOŚiGW wersja polska typ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5587792"/>
            <a:ext cx="1224136" cy="1186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5534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1890</TotalTime>
  <Words>1212</Words>
  <Application>Microsoft Office PowerPoint</Application>
  <PresentationFormat>Pokaz na ekranie (4:3)</PresentationFormat>
  <Paragraphs>180</Paragraphs>
  <Slides>90</Slides>
  <Notes>7</Notes>
  <HiddenSlides>0</HiddenSlides>
  <MMClips>0</MMClips>
  <ScaleCrop>false</ScaleCrop>
  <HeadingPairs>
    <vt:vector size="4" baseType="variant">
      <vt:variant>
        <vt:lpstr>Motyw</vt:lpstr>
      </vt:variant>
      <vt:variant>
        <vt:i4>4</vt:i4>
      </vt:variant>
      <vt:variant>
        <vt:lpstr>Tytuły slajdów</vt:lpstr>
      </vt:variant>
      <vt:variant>
        <vt:i4>90</vt:i4>
      </vt:variant>
    </vt:vector>
  </HeadingPairs>
  <TitlesOfParts>
    <vt:vector size="94" baseType="lpstr">
      <vt:lpstr>Wędrówka</vt:lpstr>
      <vt:lpstr>1_Wędrówka</vt:lpstr>
      <vt:lpstr>2_Wędrówka</vt:lpstr>
      <vt:lpstr>3_Wędrówka</vt:lpstr>
      <vt:lpstr>Czynna ochrona dzikich pszczół  i trzmieli na terenie gminy Gniezno</vt:lpstr>
      <vt:lpstr>O projekcie </vt:lpstr>
      <vt:lpstr>Slajd 3</vt:lpstr>
      <vt:lpstr>Slajd 4</vt:lpstr>
      <vt:lpstr>Ośrodek Edukacji Przyrodniczej W Lądzie</vt:lpstr>
      <vt:lpstr>Slajd 6</vt:lpstr>
      <vt:lpstr>Slajd 7</vt:lpstr>
      <vt:lpstr>Slajd 8</vt:lpstr>
      <vt:lpstr>KALENDARIUM </vt:lpstr>
      <vt:lpstr> </vt:lpstr>
      <vt:lpstr>Slajd 11</vt:lpstr>
      <vt:lpstr>Slajd 12</vt:lpstr>
      <vt:lpstr>Slajd 13</vt:lpstr>
      <vt:lpstr>Slajd 14</vt:lpstr>
      <vt:lpstr>Slajd 15</vt:lpstr>
      <vt:lpstr>Slajd 16</vt:lpstr>
      <vt:lpstr>KALENDARIUM </vt:lpstr>
      <vt:lpstr>Slajd 18</vt:lpstr>
      <vt:lpstr>Slajd 19</vt:lpstr>
      <vt:lpstr>Slajd 20</vt:lpstr>
      <vt:lpstr>Slajd 21</vt:lpstr>
      <vt:lpstr>KALENDARIUM </vt:lpstr>
      <vt:lpstr>Slajd 23</vt:lpstr>
      <vt:lpstr>Slajd 24</vt:lpstr>
      <vt:lpstr>Slajd 25</vt:lpstr>
      <vt:lpstr>Slajd 26</vt:lpstr>
      <vt:lpstr>Slajd 27</vt:lpstr>
      <vt:lpstr>KALENDARIUM </vt:lpstr>
      <vt:lpstr>Slajd 29</vt:lpstr>
      <vt:lpstr>Slajd 30</vt:lpstr>
      <vt:lpstr>Slajd 31</vt:lpstr>
      <vt:lpstr>Slajd 32</vt:lpstr>
      <vt:lpstr>KALENDARIUM 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Slajd 64</vt:lpstr>
      <vt:lpstr>Slajd 65</vt:lpstr>
      <vt:lpstr>Slajd 66</vt:lpstr>
      <vt:lpstr>Slajd 67</vt:lpstr>
      <vt:lpstr>Slajd 68</vt:lpstr>
      <vt:lpstr>Slajd 69</vt:lpstr>
      <vt:lpstr>Slajd 70</vt:lpstr>
      <vt:lpstr>Slajd 71</vt:lpstr>
      <vt:lpstr>Slajd 72</vt:lpstr>
      <vt:lpstr>„Święto latawca” w Dziekanowicach</vt:lpstr>
      <vt:lpstr>Slajd 74</vt:lpstr>
      <vt:lpstr>Slajd 75</vt:lpstr>
      <vt:lpstr>Slajd 76</vt:lpstr>
      <vt:lpstr>Slajd 77</vt:lpstr>
      <vt:lpstr>Slajd 78</vt:lpstr>
      <vt:lpstr> zbiór pyłku ( a przy okazji zapylanie roślin…) </vt:lpstr>
      <vt:lpstr>W polsce jest około 470 gatunków pszczół większość to Pszczoły samotnice</vt:lpstr>
      <vt:lpstr>Trzmiele jako zapylacze</vt:lpstr>
      <vt:lpstr>Slajd 82</vt:lpstr>
      <vt:lpstr>Pszczele dary…</vt:lpstr>
      <vt:lpstr>Ale największy dar to zapylanie…</vt:lpstr>
      <vt:lpstr>…Bo dzięki zapylaniu mamy…</vt:lpstr>
      <vt:lpstr>Slajd 86</vt:lpstr>
      <vt:lpstr>Slajd 87</vt:lpstr>
      <vt:lpstr>Co zagraża pszczołom</vt:lpstr>
      <vt:lpstr>Masowe wymieranie pszczół</vt:lpstr>
      <vt:lpstr>Prezentacja przygotowana w ramach realizacji lokalnej inicjatywy obywatelskiej pod nazwą : "Czynna ochrona dzikich pszczół i trzmieli na terenie Gminy Gniezno„ przyznanej w ramach projektu: "Inicjatywy lokalne na rzecz ekorozwoju„ realizowanego przez Fundację - Instytut na rzecz Ekorozwoju, finansowanego ze środków Narodowego Funduszu Ochrony Środowiska i Gospodarki Wodnej. Niniejszy materiał został opublikowany dzięki dofinansowaniu Narodowego Funduszu Ochrony Środowiska i Gospodarki Wodnej. Za jego treść odpowiada wyłącznie Fundacja Instytut na Rzecz Ekorozwoju.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Czynna ochrona dzikich pszczół i trzmieli na terenie gminy Gniezno</dc:title>
  <dc:creator>Łachowska Karolina</dc:creator>
  <cp:lastModifiedBy>Jola Brykczyńska</cp:lastModifiedBy>
  <cp:revision>129</cp:revision>
  <cp:lastPrinted>2015-11-03T07:47:23Z</cp:lastPrinted>
  <dcterms:created xsi:type="dcterms:W3CDTF">2015-11-02T08:44:00Z</dcterms:created>
  <dcterms:modified xsi:type="dcterms:W3CDTF">2016-10-02T09:35:28Z</dcterms:modified>
</cp:coreProperties>
</file>